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76" r:id="rId6"/>
    <p:sldId id="283" r:id="rId7"/>
    <p:sldId id="262" r:id="rId8"/>
    <p:sldId id="286" r:id="rId9"/>
    <p:sldId id="278" r:id="rId10"/>
    <p:sldId id="287" r:id="rId11"/>
    <p:sldId id="281" r:id="rId12"/>
    <p:sldId id="280" r:id="rId13"/>
    <p:sldId id="264" r:id="rId14"/>
    <p:sldId id="267" r:id="rId15"/>
    <p:sldId id="268" r:id="rId16"/>
    <p:sldId id="269" r:id="rId17"/>
    <p:sldId id="270" r:id="rId18"/>
    <p:sldId id="277" r:id="rId19"/>
    <p:sldId id="288" r:id="rId20"/>
    <p:sldId id="272" r:id="rId21"/>
    <p:sldId id="27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E0E"/>
    <a:srgbClr val="CCECFF"/>
    <a:srgbClr val="FFF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1DB78-9C05-450F-877E-BD1F1C2BF861}" v="1" dt="2025-10-21T05:57:31.2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5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0E3"/>
          </a:solidFill>
        </a:fill>
      </a:tcStyle>
    </a:wholeTbl>
    <a:band2H>
      <a:tcTxStyle/>
      <a:tcStyle>
        <a:tcBdr/>
        <a:fill>
          <a:solidFill>
            <a:srgbClr val="EFF0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5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576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chi Sanjay Gosalia" userId="9ac361a4f570363b" providerId="LiveId" clId="{02C6AFB9-5F7B-4D98-91C6-007C17D39E7F}"/>
    <pc:docChg chg="custSel modSld">
      <pc:chgData name="Prachi Sanjay Gosalia" userId="9ac361a4f570363b" providerId="LiveId" clId="{02C6AFB9-5F7B-4D98-91C6-007C17D39E7F}" dt="2025-10-21T05:57:55.905" v="27" actId="1037"/>
      <pc:docMkLst>
        <pc:docMk/>
      </pc:docMkLst>
      <pc:sldChg chg="addSp delSp modSp mod">
        <pc:chgData name="Prachi Sanjay Gosalia" userId="9ac361a4f570363b" providerId="LiveId" clId="{02C6AFB9-5F7B-4D98-91C6-007C17D39E7F}" dt="2025-10-21T05:57:39.047" v="19" actId="20577"/>
        <pc:sldMkLst>
          <pc:docMk/>
          <pc:sldMk cId="0" sldId="268"/>
        </pc:sldMkLst>
        <pc:spChg chg="add mod">
          <ac:chgData name="Prachi Sanjay Gosalia" userId="9ac361a4f570363b" providerId="LiveId" clId="{02C6AFB9-5F7B-4D98-91C6-007C17D39E7F}" dt="2025-10-21T05:57:39.047" v="19" actId="20577"/>
          <ac:spMkLst>
            <pc:docMk/>
            <pc:sldMk cId="0" sldId="268"/>
            <ac:spMk id="3" creationId="{7C3EEE94-B306-C69C-6F1E-32BD078AD030}"/>
          </ac:spMkLst>
        </pc:spChg>
        <pc:spChg chg="del">
          <ac:chgData name="Prachi Sanjay Gosalia" userId="9ac361a4f570363b" providerId="LiveId" clId="{02C6AFB9-5F7B-4D98-91C6-007C17D39E7F}" dt="2025-10-21T05:57:15.769" v="2" actId="478"/>
          <ac:spMkLst>
            <pc:docMk/>
            <pc:sldMk cId="0" sldId="268"/>
            <ac:spMk id="147" creationId="{00000000-0000-0000-0000-000000000000}"/>
          </ac:spMkLst>
        </pc:spChg>
        <pc:spChg chg="del">
          <ac:chgData name="Prachi Sanjay Gosalia" userId="9ac361a4f570363b" providerId="LiveId" clId="{02C6AFB9-5F7B-4D98-91C6-007C17D39E7F}" dt="2025-10-21T05:57:22.066" v="5" actId="478"/>
          <ac:spMkLst>
            <pc:docMk/>
            <pc:sldMk cId="0" sldId="268"/>
            <ac:spMk id="148" creationId="{00000000-0000-0000-0000-000000000000}"/>
          </ac:spMkLst>
        </pc:spChg>
        <pc:spChg chg="del">
          <ac:chgData name="Prachi Sanjay Gosalia" userId="9ac361a4f570363b" providerId="LiveId" clId="{02C6AFB9-5F7B-4D98-91C6-007C17D39E7F}" dt="2025-10-21T05:57:19.830" v="4" actId="478"/>
          <ac:spMkLst>
            <pc:docMk/>
            <pc:sldMk cId="0" sldId="268"/>
            <ac:spMk id="149" creationId="{00000000-0000-0000-0000-000000000000}"/>
          </ac:spMkLst>
        </pc:spChg>
        <pc:spChg chg="del">
          <ac:chgData name="Prachi Sanjay Gosalia" userId="9ac361a4f570363b" providerId="LiveId" clId="{02C6AFB9-5F7B-4D98-91C6-007C17D39E7F}" dt="2025-10-21T05:57:18.643" v="3" actId="478"/>
          <ac:spMkLst>
            <pc:docMk/>
            <pc:sldMk cId="0" sldId="268"/>
            <ac:spMk id="150" creationId="{00000000-0000-0000-0000-000000000000}"/>
          </ac:spMkLst>
        </pc:spChg>
        <pc:graphicFrameChg chg="mod modGraphic">
          <ac:chgData name="Prachi Sanjay Gosalia" userId="9ac361a4f570363b" providerId="LiveId" clId="{02C6AFB9-5F7B-4D98-91C6-007C17D39E7F}" dt="2025-10-21T05:57:08.746" v="1" actId="14100"/>
          <ac:graphicFrameMkLst>
            <pc:docMk/>
            <pc:sldMk cId="0" sldId="268"/>
            <ac:graphicFrameMk id="151" creationId="{00000000-0000-0000-0000-000000000000}"/>
          </ac:graphicFrameMkLst>
        </pc:graphicFrameChg>
        <pc:graphicFrameChg chg="mod modGraphic">
          <ac:chgData name="Prachi Sanjay Gosalia" userId="9ac361a4f570363b" providerId="LiveId" clId="{02C6AFB9-5F7B-4D98-91C6-007C17D39E7F}" dt="2025-10-21T05:57:04.644" v="0" actId="14100"/>
          <ac:graphicFrameMkLst>
            <pc:docMk/>
            <pc:sldMk cId="0" sldId="268"/>
            <ac:graphicFrameMk id="152" creationId="{00000000-0000-0000-0000-000000000000}"/>
          </ac:graphicFrameMkLst>
        </pc:graphicFrameChg>
      </pc:sldChg>
      <pc:sldChg chg="modSp mod">
        <pc:chgData name="Prachi Sanjay Gosalia" userId="9ac361a4f570363b" providerId="LiveId" clId="{02C6AFB9-5F7B-4D98-91C6-007C17D39E7F}" dt="2025-10-21T05:57:55.905" v="27" actId="1037"/>
        <pc:sldMkLst>
          <pc:docMk/>
          <pc:sldMk cId="0" sldId="269"/>
        </pc:sldMkLst>
        <pc:spChg chg="mod">
          <ac:chgData name="Prachi Sanjay Gosalia" userId="9ac361a4f570363b" providerId="LiveId" clId="{02C6AFB9-5F7B-4D98-91C6-007C17D39E7F}" dt="2025-10-21T05:57:55.905" v="27" actId="1037"/>
          <ac:spMkLst>
            <pc:docMk/>
            <pc:sldMk cId="0" sldId="269"/>
            <ac:spMk id="4" creationId="{BC7F18E9-1AD7-E3E0-AAC7-EC64DC9C8891}"/>
          </ac:spMkLst>
        </pc:spChg>
      </pc:sldChg>
      <pc:sldChg chg="modSp mod">
        <pc:chgData name="Prachi Sanjay Gosalia" userId="9ac361a4f570363b" providerId="LiveId" clId="{02C6AFB9-5F7B-4D98-91C6-007C17D39E7F}" dt="2025-10-21T05:57:49.347" v="22" actId="1037"/>
        <pc:sldMkLst>
          <pc:docMk/>
          <pc:sldMk cId="0" sldId="270"/>
        </pc:sldMkLst>
        <pc:spChg chg="mod">
          <ac:chgData name="Prachi Sanjay Gosalia" userId="9ac361a4f570363b" providerId="LiveId" clId="{02C6AFB9-5F7B-4D98-91C6-007C17D39E7F}" dt="2025-10-21T05:57:49.347" v="22" actId="1037"/>
          <ac:spMkLst>
            <pc:docMk/>
            <pc:sldMk cId="0" sldId="270"/>
            <ac:spMk id="16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38CD9-19B1-42BB-99EB-76BA776E85C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E908AD-FFE9-4C3D-803B-BA84259B2676}">
      <dgm:prSet phldrT="[Text]"/>
      <dgm:spPr/>
      <dgm:t>
        <a:bodyPr/>
        <a:lstStyle/>
        <a:p>
          <a:r>
            <a:rPr lang="en-US" b="1" dirty="0">
              <a:latin typeface="Aptos" panose="020B0004020202020204" pitchFamily="34" charset="0"/>
            </a:rPr>
            <a:t>Domestic Operations</a:t>
          </a:r>
          <a:endParaRPr lang="en-US" dirty="0"/>
        </a:p>
      </dgm:t>
    </dgm:pt>
    <dgm:pt modelId="{7921C710-E215-433D-8852-706DDD777FD6}" type="parTrans" cxnId="{87703E8A-045A-4EA4-B74D-3BF134F57B3E}">
      <dgm:prSet/>
      <dgm:spPr/>
      <dgm:t>
        <a:bodyPr/>
        <a:lstStyle/>
        <a:p>
          <a:endParaRPr lang="en-US"/>
        </a:p>
      </dgm:t>
    </dgm:pt>
    <dgm:pt modelId="{02C8BCA3-C1A9-4BDE-95E9-3BDE00AFA206}" type="sibTrans" cxnId="{87703E8A-045A-4EA4-B74D-3BF134F57B3E}">
      <dgm:prSet/>
      <dgm:spPr/>
      <dgm:t>
        <a:bodyPr/>
        <a:lstStyle/>
        <a:p>
          <a:endParaRPr lang="en-US"/>
        </a:p>
      </dgm:t>
    </dgm:pt>
    <dgm:pt modelId="{AFB963BD-6583-4340-A9F0-234BD5546467}">
      <dgm:prSet phldrT="[Text]"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Financial Performance:</a:t>
          </a:r>
          <a:r>
            <a:rPr lang="en-US" sz="1400" dirty="0">
              <a:latin typeface="Aptos" panose="020B0004020202020204" pitchFamily="34" charset="0"/>
            </a:rPr>
            <a:t> Q2 2025 revenue reached $56.1 million, representing 700% year-over-year growth. Market capitalization of $13.04 billion positions </a:t>
          </a:r>
          <a:r>
            <a:rPr lang="en-US" sz="1400" dirty="0" err="1">
              <a:latin typeface="Aptos" panose="020B0004020202020204" pitchFamily="34" charset="0"/>
            </a:rPr>
            <a:t>NuScale</a:t>
          </a:r>
          <a:r>
            <a:rPr lang="en-US" sz="1400" dirty="0">
              <a:latin typeface="Aptos" panose="020B0004020202020204" pitchFamily="34" charset="0"/>
            </a:rPr>
            <a:t> among the top 1,000 companies globally by valuation.</a:t>
          </a:r>
          <a:endParaRPr lang="en-US" sz="1400" dirty="0"/>
        </a:p>
      </dgm:t>
    </dgm:pt>
    <dgm:pt modelId="{898FEE62-FE98-49FD-9359-3ABFD036211F}" type="parTrans" cxnId="{07E4FE43-CABE-4029-AD67-C2DB1EFA838F}">
      <dgm:prSet/>
      <dgm:spPr/>
      <dgm:t>
        <a:bodyPr/>
        <a:lstStyle/>
        <a:p>
          <a:endParaRPr lang="en-US"/>
        </a:p>
      </dgm:t>
    </dgm:pt>
    <dgm:pt modelId="{8FF6DB4B-55A4-4A74-8820-11E207EDBBE5}" type="sibTrans" cxnId="{07E4FE43-CABE-4029-AD67-C2DB1EFA838F}">
      <dgm:prSet/>
      <dgm:spPr/>
      <dgm:t>
        <a:bodyPr/>
        <a:lstStyle/>
        <a:p>
          <a:endParaRPr lang="en-US"/>
        </a:p>
      </dgm:t>
    </dgm:pt>
    <dgm:pt modelId="{F96A977C-63BF-4F2F-BB76-561A851E5052}">
      <dgm:prSet phldrT="[Text]"/>
      <dgm:spPr/>
      <dgm:t>
        <a:bodyPr/>
        <a:lstStyle/>
        <a:p>
          <a:r>
            <a:rPr lang="en-US" b="1" dirty="0">
              <a:latin typeface="Aptos" panose="020B0004020202020204" pitchFamily="34" charset="0"/>
            </a:rPr>
            <a:t>International Operations</a:t>
          </a:r>
          <a:endParaRPr lang="en-US" dirty="0"/>
        </a:p>
      </dgm:t>
    </dgm:pt>
    <dgm:pt modelId="{8A0D4B63-054A-4173-978B-1829AACCB6C2}" type="parTrans" cxnId="{9FAABEE4-83C3-4B18-96AF-4599925C4F75}">
      <dgm:prSet/>
      <dgm:spPr/>
      <dgm:t>
        <a:bodyPr/>
        <a:lstStyle/>
        <a:p>
          <a:endParaRPr lang="en-US"/>
        </a:p>
      </dgm:t>
    </dgm:pt>
    <dgm:pt modelId="{DCBFAE92-0971-454F-9E25-7B955C4BEB0D}" type="sibTrans" cxnId="{9FAABEE4-83C3-4B18-96AF-4599925C4F75}">
      <dgm:prSet/>
      <dgm:spPr/>
      <dgm:t>
        <a:bodyPr/>
        <a:lstStyle/>
        <a:p>
          <a:endParaRPr lang="en-US"/>
        </a:p>
      </dgm:t>
    </dgm:pt>
    <dgm:pt modelId="{FC1A49EF-150E-46EC-87CC-85F33E1CB5A2}">
      <dgm:prSet phldrT="[Text]"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Strategic Partnerships:</a:t>
          </a:r>
          <a:r>
            <a:rPr lang="en-US" sz="1400" dirty="0">
              <a:latin typeface="Aptos" panose="020B0004020202020204" pitchFamily="34" charset="0"/>
            </a:rPr>
            <a:t> Secured government-backed agreements in key markets including Romania (462 MWe </a:t>
          </a:r>
          <a:r>
            <a:rPr lang="en-US" sz="1400" dirty="0" err="1">
              <a:latin typeface="Aptos" panose="020B0004020202020204" pitchFamily="34" charset="0"/>
            </a:rPr>
            <a:t>Doicești</a:t>
          </a:r>
          <a:r>
            <a:rPr lang="en-US" sz="1400" dirty="0">
              <a:latin typeface="Aptos" panose="020B0004020202020204" pitchFamily="34" charset="0"/>
            </a:rPr>
            <a:t> project), Poland (industrial applications), and Canada (grid-scale deployment), with commercial operations targeted for early 2030s.</a:t>
          </a:r>
          <a:endParaRPr lang="en-US" sz="1400" dirty="0"/>
        </a:p>
      </dgm:t>
    </dgm:pt>
    <dgm:pt modelId="{4E400393-5F76-4749-BF7B-D601F053EE00}" type="parTrans" cxnId="{D71F99F9-ED00-4A08-BDFE-A97AE46F87FD}">
      <dgm:prSet/>
      <dgm:spPr/>
      <dgm:t>
        <a:bodyPr/>
        <a:lstStyle/>
        <a:p>
          <a:endParaRPr lang="en-US"/>
        </a:p>
      </dgm:t>
    </dgm:pt>
    <dgm:pt modelId="{D2E5D584-2F90-42EC-A54C-AE192AB0F968}" type="sibTrans" cxnId="{D71F99F9-ED00-4A08-BDFE-A97AE46F87FD}">
      <dgm:prSet/>
      <dgm:spPr/>
      <dgm:t>
        <a:bodyPr/>
        <a:lstStyle/>
        <a:p>
          <a:endParaRPr lang="en-US"/>
        </a:p>
      </dgm:t>
    </dgm:pt>
    <dgm:pt modelId="{91D819E0-BDB3-4287-8D8B-8731E5DAEF55}">
      <dgm:prSet phldrT="[Text]"/>
      <dgm:spPr/>
      <dgm:t>
        <a:bodyPr/>
        <a:lstStyle/>
        <a:p>
          <a:r>
            <a:rPr lang="en-US" b="1" dirty="0">
              <a:latin typeface="Aptos" panose="020B0004020202020204" pitchFamily="34" charset="0"/>
            </a:rPr>
            <a:t>Innovation and Technology Leadership</a:t>
          </a:r>
          <a:endParaRPr lang="en-US" dirty="0"/>
        </a:p>
      </dgm:t>
    </dgm:pt>
    <dgm:pt modelId="{CF688094-4AF7-4BF9-B5DB-41ADA8E91F21}" type="parTrans" cxnId="{3C2911CA-8099-4699-9DB3-FC3255D2D673}">
      <dgm:prSet/>
      <dgm:spPr/>
      <dgm:t>
        <a:bodyPr/>
        <a:lstStyle/>
        <a:p>
          <a:endParaRPr lang="en-US"/>
        </a:p>
      </dgm:t>
    </dgm:pt>
    <dgm:pt modelId="{6A57C98D-A144-4CC7-99A6-9675BEA01C76}" type="sibTrans" cxnId="{3C2911CA-8099-4699-9DB3-FC3255D2D673}">
      <dgm:prSet/>
      <dgm:spPr/>
      <dgm:t>
        <a:bodyPr/>
        <a:lstStyle/>
        <a:p>
          <a:endParaRPr lang="en-US"/>
        </a:p>
      </dgm:t>
    </dgm:pt>
    <dgm:pt modelId="{76FE8AF1-9A88-48F8-B1ED-3C09CA9BFFE2}">
      <dgm:prSet phldrT="[Text]"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Strategic Positioning:</a:t>
          </a:r>
          <a:r>
            <a:rPr lang="en-US" sz="1400" dirty="0">
              <a:latin typeface="Aptos" panose="020B0004020202020204" pitchFamily="34" charset="0"/>
            </a:rPr>
            <a:t> Designated as critical infrastructure for U.S. energy independence and a cornerstone technology for American nuclear exports, competing directly with Russian and Chinese state-backed SMR programs.</a:t>
          </a:r>
          <a:endParaRPr lang="en-US" sz="1400" dirty="0"/>
        </a:p>
      </dgm:t>
    </dgm:pt>
    <dgm:pt modelId="{99A23A21-E249-4190-BEB3-BC7FBA14C2DF}" type="parTrans" cxnId="{9A2CBA88-C060-47DE-90C6-E460A2A2B5EB}">
      <dgm:prSet/>
      <dgm:spPr/>
      <dgm:t>
        <a:bodyPr/>
        <a:lstStyle/>
        <a:p>
          <a:endParaRPr lang="en-US"/>
        </a:p>
      </dgm:t>
    </dgm:pt>
    <dgm:pt modelId="{B280CC50-12A4-4BEE-82C0-C1532ABCEFF4}" type="sibTrans" cxnId="{9A2CBA88-C060-47DE-90C6-E460A2A2B5EB}">
      <dgm:prSet/>
      <dgm:spPr/>
      <dgm:t>
        <a:bodyPr/>
        <a:lstStyle/>
        <a:p>
          <a:endParaRPr lang="en-US"/>
        </a:p>
      </dgm:t>
    </dgm:pt>
    <dgm:pt modelId="{1D63E751-0497-4FDB-9966-410E37702691}">
      <dgm:prSet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Core Product:</a:t>
          </a:r>
          <a:r>
            <a:rPr lang="en-US" sz="1400" dirty="0">
              <a:latin typeface="Aptos" panose="020B0004020202020204" pitchFamily="34" charset="0"/>
            </a:rPr>
            <a:t> Single flagship offering—the VOYGR™ SMR platform, delivering 77-924 MWe of scalable clean baseload power through modular deployment.</a:t>
          </a:r>
        </a:p>
      </dgm:t>
    </dgm:pt>
    <dgm:pt modelId="{B13A7AB6-1963-463C-A8CC-092B3ECDB2ED}" type="parTrans" cxnId="{CB8D87C3-D6C9-4DAF-B0FA-EFC288D3D0BA}">
      <dgm:prSet/>
      <dgm:spPr/>
      <dgm:t>
        <a:bodyPr/>
        <a:lstStyle/>
        <a:p>
          <a:endParaRPr lang="en-US"/>
        </a:p>
      </dgm:t>
    </dgm:pt>
    <dgm:pt modelId="{AA2EF9A2-55C0-490E-A084-A8142C9DCBAD}" type="sibTrans" cxnId="{CB8D87C3-D6C9-4DAF-B0FA-EFC288D3D0BA}">
      <dgm:prSet/>
      <dgm:spPr/>
      <dgm:t>
        <a:bodyPr/>
        <a:lstStyle/>
        <a:p>
          <a:endParaRPr lang="en-US"/>
        </a:p>
      </dgm:t>
    </dgm:pt>
    <dgm:pt modelId="{AAFDA7ED-1C50-4FDF-ABF8-6A585693E2AD}">
      <dgm:prSet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Infrastructure:</a:t>
          </a:r>
          <a:r>
            <a:rPr lang="en-US" sz="1400" dirty="0">
              <a:latin typeface="Aptos" panose="020B0004020202020204" pitchFamily="34" charset="0"/>
            </a:rPr>
            <a:t> Advanced engineering and testing facilities in Corvallis, Oregon (headquarters and R&amp;D center) and Richland, Tennessee (fabrication and testing), supporting design validation and commercial deployment.</a:t>
          </a:r>
        </a:p>
      </dgm:t>
    </dgm:pt>
    <dgm:pt modelId="{C8FACF79-6C13-46E4-98A5-1F5ABE6B2483}" type="parTrans" cxnId="{00A23142-8A7F-4CBF-A865-567571ED7C07}">
      <dgm:prSet/>
      <dgm:spPr/>
      <dgm:t>
        <a:bodyPr/>
        <a:lstStyle/>
        <a:p>
          <a:endParaRPr lang="en-US"/>
        </a:p>
      </dgm:t>
    </dgm:pt>
    <dgm:pt modelId="{B862A68D-6AFA-475D-B1E5-93E28AB69213}" type="sibTrans" cxnId="{00A23142-8A7F-4CBF-A865-567571ED7C07}">
      <dgm:prSet/>
      <dgm:spPr/>
      <dgm:t>
        <a:bodyPr/>
        <a:lstStyle/>
        <a:p>
          <a:endParaRPr lang="en-US"/>
        </a:p>
      </dgm:t>
    </dgm:pt>
    <dgm:pt modelId="{0C83AF2B-E1E6-4EF5-8BA4-E8BF164238DC}">
      <dgm:prSet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Revenue Profile:</a:t>
          </a:r>
          <a:r>
            <a:rPr lang="en-US" sz="1400" dirty="0">
              <a:latin typeface="Aptos" panose="020B0004020202020204" pitchFamily="34" charset="0"/>
            </a:rPr>
            <a:t> International contracts currently in early development phase, representing multi-billion dollar future revenue pipeline as projects advance from planning to construction.</a:t>
          </a:r>
        </a:p>
      </dgm:t>
    </dgm:pt>
    <dgm:pt modelId="{4AA8CF85-937D-4195-8AE0-6102696295DE}" type="parTrans" cxnId="{236C6541-3975-4C05-BF03-7A045DCBEB75}">
      <dgm:prSet/>
      <dgm:spPr/>
      <dgm:t>
        <a:bodyPr/>
        <a:lstStyle/>
        <a:p>
          <a:endParaRPr lang="en-US"/>
        </a:p>
      </dgm:t>
    </dgm:pt>
    <dgm:pt modelId="{5EDE8A4A-2F33-4A20-97C2-1383A385B683}" type="sibTrans" cxnId="{236C6541-3975-4C05-BF03-7A045DCBEB75}">
      <dgm:prSet/>
      <dgm:spPr/>
      <dgm:t>
        <a:bodyPr/>
        <a:lstStyle/>
        <a:p>
          <a:endParaRPr lang="en-US"/>
        </a:p>
      </dgm:t>
    </dgm:pt>
    <dgm:pt modelId="{4A777F11-6309-4ACA-B69F-D70C8BCECBF6}">
      <dgm:prSet custT="1"/>
      <dgm:spPr/>
      <dgm:t>
        <a:bodyPr/>
        <a:lstStyle/>
        <a:p>
          <a:pPr algn="just"/>
          <a:r>
            <a:rPr lang="en-US" sz="1400" b="1" dirty="0">
              <a:latin typeface="Aptos" panose="020B0004020202020204" pitchFamily="34" charset="0"/>
            </a:rPr>
            <a:t>Funding and Partnerships:</a:t>
          </a:r>
          <a:r>
            <a:rPr lang="en-US" sz="1400" dirty="0">
              <a:latin typeface="Aptos" panose="020B0004020202020204" pitchFamily="34" charset="0"/>
            </a:rPr>
            <a:t> Backed by $600+ million in Department of Energy grants, strategic investment from Fluor Corporation (majority shareholder), and commercial partnerships with Nuclearelectrica and major utilities spanning 12 countries.</a:t>
          </a:r>
        </a:p>
      </dgm:t>
    </dgm:pt>
    <dgm:pt modelId="{E9E86E2C-E59E-46AC-AFBF-9E20EBDA10C6}" type="parTrans" cxnId="{873C5B88-6398-4D37-B69C-AF1EC851F5B2}">
      <dgm:prSet/>
      <dgm:spPr/>
      <dgm:t>
        <a:bodyPr/>
        <a:lstStyle/>
        <a:p>
          <a:endParaRPr lang="en-US"/>
        </a:p>
      </dgm:t>
    </dgm:pt>
    <dgm:pt modelId="{2E30C70B-9B62-400B-B872-BCA4A4793CBB}" type="sibTrans" cxnId="{873C5B88-6398-4D37-B69C-AF1EC851F5B2}">
      <dgm:prSet/>
      <dgm:spPr/>
      <dgm:t>
        <a:bodyPr/>
        <a:lstStyle/>
        <a:p>
          <a:endParaRPr lang="en-US"/>
        </a:p>
      </dgm:t>
    </dgm:pt>
    <dgm:pt modelId="{F8C33349-B786-437F-96B1-854D653F9661}" type="pres">
      <dgm:prSet presAssocID="{95B38CD9-19B1-42BB-99EB-76BA776E85CC}" presName="Name0" presStyleCnt="0">
        <dgm:presLayoutVars>
          <dgm:dir/>
          <dgm:animLvl val="lvl"/>
          <dgm:resizeHandles val="exact"/>
        </dgm:presLayoutVars>
      </dgm:prSet>
      <dgm:spPr/>
    </dgm:pt>
    <dgm:pt modelId="{48A98BDF-603A-4943-8371-D26C8AFC41E2}" type="pres">
      <dgm:prSet presAssocID="{1CE908AD-FFE9-4C3D-803B-BA84259B2676}" presName="linNode" presStyleCnt="0"/>
      <dgm:spPr/>
    </dgm:pt>
    <dgm:pt modelId="{076AE5CC-7172-48EF-B3E0-93CD348A845B}" type="pres">
      <dgm:prSet presAssocID="{1CE908AD-FFE9-4C3D-803B-BA84259B2676}" presName="parentText" presStyleLbl="node1" presStyleIdx="0" presStyleCnt="3" custScaleX="105466">
        <dgm:presLayoutVars>
          <dgm:chMax val="1"/>
          <dgm:bulletEnabled val="1"/>
        </dgm:presLayoutVars>
      </dgm:prSet>
      <dgm:spPr/>
    </dgm:pt>
    <dgm:pt modelId="{74237254-CAE1-4211-8D69-9EBA275ADF61}" type="pres">
      <dgm:prSet presAssocID="{1CE908AD-FFE9-4C3D-803B-BA84259B2676}" presName="descendantText" presStyleLbl="alignAccFollowNode1" presStyleIdx="0" presStyleCnt="3" custScaleX="346737" custScaleY="119520">
        <dgm:presLayoutVars>
          <dgm:bulletEnabled val="1"/>
        </dgm:presLayoutVars>
      </dgm:prSet>
      <dgm:spPr/>
    </dgm:pt>
    <dgm:pt modelId="{B00D5919-32AD-4816-93C6-36A8B11F4DE6}" type="pres">
      <dgm:prSet presAssocID="{02C8BCA3-C1A9-4BDE-95E9-3BDE00AFA206}" presName="sp" presStyleCnt="0"/>
      <dgm:spPr/>
    </dgm:pt>
    <dgm:pt modelId="{006BB7FF-FF35-4E23-9279-7902AA2F57AD}" type="pres">
      <dgm:prSet presAssocID="{F96A977C-63BF-4F2F-BB76-561A851E5052}" presName="linNode" presStyleCnt="0"/>
      <dgm:spPr/>
    </dgm:pt>
    <dgm:pt modelId="{525F1853-FE34-4EA2-B175-F78A9DC48DEE}" type="pres">
      <dgm:prSet presAssocID="{F96A977C-63BF-4F2F-BB76-561A851E5052}" presName="parentText" presStyleLbl="node1" presStyleIdx="1" presStyleCnt="3" custScaleX="49824">
        <dgm:presLayoutVars>
          <dgm:chMax val="1"/>
          <dgm:bulletEnabled val="1"/>
        </dgm:presLayoutVars>
      </dgm:prSet>
      <dgm:spPr/>
    </dgm:pt>
    <dgm:pt modelId="{FF03E432-D940-42B5-8F31-A6E0B244CD87}" type="pres">
      <dgm:prSet presAssocID="{F96A977C-63BF-4F2F-BB76-561A851E5052}" presName="descendantText" presStyleLbl="alignAccFollowNode1" presStyleIdx="1" presStyleCnt="3" custScaleX="163629" custScaleY="119520">
        <dgm:presLayoutVars>
          <dgm:bulletEnabled val="1"/>
        </dgm:presLayoutVars>
      </dgm:prSet>
      <dgm:spPr/>
    </dgm:pt>
    <dgm:pt modelId="{4614D675-F183-4A98-B006-A6992B751EC8}" type="pres">
      <dgm:prSet presAssocID="{DCBFAE92-0971-454F-9E25-7B955C4BEB0D}" presName="sp" presStyleCnt="0"/>
      <dgm:spPr/>
    </dgm:pt>
    <dgm:pt modelId="{550257BB-EFBF-4514-A783-39E812A88CCF}" type="pres">
      <dgm:prSet presAssocID="{91D819E0-BDB3-4287-8D8B-8731E5DAEF55}" presName="linNode" presStyleCnt="0"/>
      <dgm:spPr/>
    </dgm:pt>
    <dgm:pt modelId="{8EE5BD3A-852B-4927-BB39-2EE4CFCFB41F}" type="pres">
      <dgm:prSet presAssocID="{91D819E0-BDB3-4287-8D8B-8731E5DAEF55}" presName="parentText" presStyleLbl="node1" presStyleIdx="2" presStyleCnt="3" custScaleX="40940">
        <dgm:presLayoutVars>
          <dgm:chMax val="1"/>
          <dgm:bulletEnabled val="1"/>
        </dgm:presLayoutVars>
      </dgm:prSet>
      <dgm:spPr/>
    </dgm:pt>
    <dgm:pt modelId="{97EE5FB0-7AA6-422C-85C2-D8742959633B}" type="pres">
      <dgm:prSet presAssocID="{91D819E0-BDB3-4287-8D8B-8731E5DAEF55}" presName="descendantText" presStyleLbl="alignAccFollowNode1" presStyleIdx="2" presStyleCnt="3" custScaleX="134493" custScaleY="119520">
        <dgm:presLayoutVars>
          <dgm:bulletEnabled val="1"/>
        </dgm:presLayoutVars>
      </dgm:prSet>
      <dgm:spPr/>
    </dgm:pt>
  </dgm:ptLst>
  <dgm:cxnLst>
    <dgm:cxn modelId="{E25FE111-0FBB-4ABA-B167-9B0DFD0B11CB}" type="presOf" srcId="{76FE8AF1-9A88-48F8-B1ED-3C09CA9BFFE2}" destId="{97EE5FB0-7AA6-422C-85C2-D8742959633B}" srcOrd="0" destOrd="0" presId="urn:microsoft.com/office/officeart/2005/8/layout/vList5"/>
    <dgm:cxn modelId="{C9E1A433-3011-48C9-89B2-0DDBCD594F5C}" type="presOf" srcId="{91D819E0-BDB3-4287-8D8B-8731E5DAEF55}" destId="{8EE5BD3A-852B-4927-BB39-2EE4CFCFB41F}" srcOrd="0" destOrd="0" presId="urn:microsoft.com/office/officeart/2005/8/layout/vList5"/>
    <dgm:cxn modelId="{236C6541-3975-4C05-BF03-7A045DCBEB75}" srcId="{F96A977C-63BF-4F2F-BB76-561A851E5052}" destId="{0C83AF2B-E1E6-4EF5-8BA4-E8BF164238DC}" srcOrd="1" destOrd="0" parTransId="{4AA8CF85-937D-4195-8AE0-6102696295DE}" sibTransId="{5EDE8A4A-2F33-4A20-97C2-1383A385B683}"/>
    <dgm:cxn modelId="{00A23142-8A7F-4CBF-A865-567571ED7C07}" srcId="{1CE908AD-FFE9-4C3D-803B-BA84259B2676}" destId="{AAFDA7ED-1C50-4FDF-ABF8-6A585693E2AD}" srcOrd="2" destOrd="0" parTransId="{C8FACF79-6C13-46E4-98A5-1F5ABE6B2483}" sibTransId="{B862A68D-6AFA-475D-B1E5-93E28AB69213}"/>
    <dgm:cxn modelId="{07E4FE43-CABE-4029-AD67-C2DB1EFA838F}" srcId="{1CE908AD-FFE9-4C3D-803B-BA84259B2676}" destId="{AFB963BD-6583-4340-A9F0-234BD5546467}" srcOrd="0" destOrd="0" parTransId="{898FEE62-FE98-49FD-9359-3ABFD036211F}" sibTransId="{8FF6DB4B-55A4-4A74-8820-11E207EDBBE5}"/>
    <dgm:cxn modelId="{569D6D4B-575F-4E11-9E3C-AB425486C5D1}" type="presOf" srcId="{1D63E751-0497-4FDB-9966-410E37702691}" destId="{74237254-CAE1-4211-8D69-9EBA275ADF61}" srcOrd="0" destOrd="1" presId="urn:microsoft.com/office/officeart/2005/8/layout/vList5"/>
    <dgm:cxn modelId="{B553436C-EEA0-4989-A5FF-B0020A1A9ADF}" type="presOf" srcId="{AFB963BD-6583-4340-A9F0-234BD5546467}" destId="{74237254-CAE1-4211-8D69-9EBA275ADF61}" srcOrd="0" destOrd="0" presId="urn:microsoft.com/office/officeart/2005/8/layout/vList5"/>
    <dgm:cxn modelId="{873C5B88-6398-4D37-B69C-AF1EC851F5B2}" srcId="{91D819E0-BDB3-4287-8D8B-8731E5DAEF55}" destId="{4A777F11-6309-4ACA-B69F-D70C8BCECBF6}" srcOrd="1" destOrd="0" parTransId="{E9E86E2C-E59E-46AC-AFBF-9E20EBDA10C6}" sibTransId="{2E30C70B-9B62-400B-B872-BCA4A4793CBB}"/>
    <dgm:cxn modelId="{9A2CBA88-C060-47DE-90C6-E460A2A2B5EB}" srcId="{91D819E0-BDB3-4287-8D8B-8731E5DAEF55}" destId="{76FE8AF1-9A88-48F8-B1ED-3C09CA9BFFE2}" srcOrd="0" destOrd="0" parTransId="{99A23A21-E249-4190-BEB3-BC7FBA14C2DF}" sibTransId="{B280CC50-12A4-4BEE-82C0-C1532ABCEFF4}"/>
    <dgm:cxn modelId="{87703E8A-045A-4EA4-B74D-3BF134F57B3E}" srcId="{95B38CD9-19B1-42BB-99EB-76BA776E85CC}" destId="{1CE908AD-FFE9-4C3D-803B-BA84259B2676}" srcOrd="0" destOrd="0" parTransId="{7921C710-E215-433D-8852-706DDD777FD6}" sibTransId="{02C8BCA3-C1A9-4BDE-95E9-3BDE00AFA206}"/>
    <dgm:cxn modelId="{D46B2F91-E53B-4CDB-BC82-05565157B00D}" type="presOf" srcId="{95B38CD9-19B1-42BB-99EB-76BA776E85CC}" destId="{F8C33349-B786-437F-96B1-854D653F9661}" srcOrd="0" destOrd="0" presId="urn:microsoft.com/office/officeart/2005/8/layout/vList5"/>
    <dgm:cxn modelId="{45AA1595-6B5A-4ACC-8277-8603C1106891}" type="presOf" srcId="{F96A977C-63BF-4F2F-BB76-561A851E5052}" destId="{525F1853-FE34-4EA2-B175-F78A9DC48DEE}" srcOrd="0" destOrd="0" presId="urn:microsoft.com/office/officeart/2005/8/layout/vList5"/>
    <dgm:cxn modelId="{168F57A2-4F2A-4B3F-89D2-236CB3AE264A}" type="presOf" srcId="{0C83AF2B-E1E6-4EF5-8BA4-E8BF164238DC}" destId="{FF03E432-D940-42B5-8F31-A6E0B244CD87}" srcOrd="0" destOrd="1" presId="urn:microsoft.com/office/officeart/2005/8/layout/vList5"/>
    <dgm:cxn modelId="{FF0F49BB-DFE9-4A04-978F-C679AB2D05C3}" type="presOf" srcId="{FC1A49EF-150E-46EC-87CC-85F33E1CB5A2}" destId="{FF03E432-D940-42B5-8F31-A6E0B244CD87}" srcOrd="0" destOrd="0" presId="urn:microsoft.com/office/officeart/2005/8/layout/vList5"/>
    <dgm:cxn modelId="{CB8D87C3-D6C9-4DAF-B0FA-EFC288D3D0BA}" srcId="{1CE908AD-FFE9-4C3D-803B-BA84259B2676}" destId="{1D63E751-0497-4FDB-9966-410E37702691}" srcOrd="1" destOrd="0" parTransId="{B13A7AB6-1963-463C-A8CC-092B3ECDB2ED}" sibTransId="{AA2EF9A2-55C0-490E-A084-A8142C9DCBAD}"/>
    <dgm:cxn modelId="{018A2EC8-C096-4913-B421-A13BB42F2775}" type="presOf" srcId="{AAFDA7ED-1C50-4FDF-ABF8-6A585693E2AD}" destId="{74237254-CAE1-4211-8D69-9EBA275ADF61}" srcOrd="0" destOrd="2" presId="urn:microsoft.com/office/officeart/2005/8/layout/vList5"/>
    <dgm:cxn modelId="{3C2911CA-8099-4699-9DB3-FC3255D2D673}" srcId="{95B38CD9-19B1-42BB-99EB-76BA776E85CC}" destId="{91D819E0-BDB3-4287-8D8B-8731E5DAEF55}" srcOrd="2" destOrd="0" parTransId="{CF688094-4AF7-4BF9-B5DB-41ADA8E91F21}" sibTransId="{6A57C98D-A144-4CC7-99A6-9675BEA01C76}"/>
    <dgm:cxn modelId="{9FAABEE4-83C3-4B18-96AF-4599925C4F75}" srcId="{95B38CD9-19B1-42BB-99EB-76BA776E85CC}" destId="{F96A977C-63BF-4F2F-BB76-561A851E5052}" srcOrd="1" destOrd="0" parTransId="{8A0D4B63-054A-4173-978B-1829AACCB6C2}" sibTransId="{DCBFAE92-0971-454F-9E25-7B955C4BEB0D}"/>
    <dgm:cxn modelId="{C15B69F4-176F-4F1F-9C9E-6526936E2DF0}" type="presOf" srcId="{1CE908AD-FFE9-4C3D-803B-BA84259B2676}" destId="{076AE5CC-7172-48EF-B3E0-93CD348A845B}" srcOrd="0" destOrd="0" presId="urn:microsoft.com/office/officeart/2005/8/layout/vList5"/>
    <dgm:cxn modelId="{CDEDF0F7-4284-4BB0-8B5A-BAC0663D8AF0}" type="presOf" srcId="{4A777F11-6309-4ACA-B69F-D70C8BCECBF6}" destId="{97EE5FB0-7AA6-422C-85C2-D8742959633B}" srcOrd="0" destOrd="1" presId="urn:microsoft.com/office/officeart/2005/8/layout/vList5"/>
    <dgm:cxn modelId="{D71F99F9-ED00-4A08-BDFE-A97AE46F87FD}" srcId="{F96A977C-63BF-4F2F-BB76-561A851E5052}" destId="{FC1A49EF-150E-46EC-87CC-85F33E1CB5A2}" srcOrd="0" destOrd="0" parTransId="{4E400393-5F76-4749-BF7B-D601F053EE00}" sibTransId="{D2E5D584-2F90-42EC-A54C-AE192AB0F968}"/>
    <dgm:cxn modelId="{900B8FDE-52DD-42CA-88F3-CAF912EA97A4}" type="presParOf" srcId="{F8C33349-B786-437F-96B1-854D653F9661}" destId="{48A98BDF-603A-4943-8371-D26C8AFC41E2}" srcOrd="0" destOrd="0" presId="urn:microsoft.com/office/officeart/2005/8/layout/vList5"/>
    <dgm:cxn modelId="{CD53531D-DB99-47F0-8421-9DF444DC98A7}" type="presParOf" srcId="{48A98BDF-603A-4943-8371-D26C8AFC41E2}" destId="{076AE5CC-7172-48EF-B3E0-93CD348A845B}" srcOrd="0" destOrd="0" presId="urn:microsoft.com/office/officeart/2005/8/layout/vList5"/>
    <dgm:cxn modelId="{6D555F0C-277A-4037-8952-D3D8F1F73331}" type="presParOf" srcId="{48A98BDF-603A-4943-8371-D26C8AFC41E2}" destId="{74237254-CAE1-4211-8D69-9EBA275ADF61}" srcOrd="1" destOrd="0" presId="urn:microsoft.com/office/officeart/2005/8/layout/vList5"/>
    <dgm:cxn modelId="{5360F82E-9DC6-4B42-9AE4-4F10DB44191F}" type="presParOf" srcId="{F8C33349-B786-437F-96B1-854D653F9661}" destId="{B00D5919-32AD-4816-93C6-36A8B11F4DE6}" srcOrd="1" destOrd="0" presId="urn:microsoft.com/office/officeart/2005/8/layout/vList5"/>
    <dgm:cxn modelId="{F23BDBE3-54E0-43B2-8880-C100DD59250C}" type="presParOf" srcId="{F8C33349-B786-437F-96B1-854D653F9661}" destId="{006BB7FF-FF35-4E23-9279-7902AA2F57AD}" srcOrd="2" destOrd="0" presId="urn:microsoft.com/office/officeart/2005/8/layout/vList5"/>
    <dgm:cxn modelId="{D7AA584B-268A-48BA-8180-02B6E827B526}" type="presParOf" srcId="{006BB7FF-FF35-4E23-9279-7902AA2F57AD}" destId="{525F1853-FE34-4EA2-B175-F78A9DC48DEE}" srcOrd="0" destOrd="0" presId="urn:microsoft.com/office/officeart/2005/8/layout/vList5"/>
    <dgm:cxn modelId="{65D5FAF4-FC57-4DBE-833D-D91BF6DA0BBA}" type="presParOf" srcId="{006BB7FF-FF35-4E23-9279-7902AA2F57AD}" destId="{FF03E432-D940-42B5-8F31-A6E0B244CD87}" srcOrd="1" destOrd="0" presId="urn:microsoft.com/office/officeart/2005/8/layout/vList5"/>
    <dgm:cxn modelId="{20683BA1-2B36-4BD2-9B38-218AE4EC9A2E}" type="presParOf" srcId="{F8C33349-B786-437F-96B1-854D653F9661}" destId="{4614D675-F183-4A98-B006-A6992B751EC8}" srcOrd="3" destOrd="0" presId="urn:microsoft.com/office/officeart/2005/8/layout/vList5"/>
    <dgm:cxn modelId="{33E3958F-7CC7-4184-BF33-9F82F6EE3899}" type="presParOf" srcId="{F8C33349-B786-437F-96B1-854D653F9661}" destId="{550257BB-EFBF-4514-A783-39E812A88CCF}" srcOrd="4" destOrd="0" presId="urn:microsoft.com/office/officeart/2005/8/layout/vList5"/>
    <dgm:cxn modelId="{83A45295-9538-4250-845E-5E287D13D7C0}" type="presParOf" srcId="{550257BB-EFBF-4514-A783-39E812A88CCF}" destId="{8EE5BD3A-852B-4927-BB39-2EE4CFCFB41F}" srcOrd="0" destOrd="0" presId="urn:microsoft.com/office/officeart/2005/8/layout/vList5"/>
    <dgm:cxn modelId="{F441F58C-14A0-461A-9E0B-A9F15293C18C}" type="presParOf" srcId="{550257BB-EFBF-4514-A783-39E812A88CCF}" destId="{97EE5FB0-7AA6-422C-85C2-D8742959633B}" srcOrd="1" destOrd="0" presId="urn:microsoft.com/office/officeart/2005/8/layout/vList5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497933-4ACF-419D-8B21-FCC9886AEA5D}" type="doc">
      <dgm:prSet loTypeId="urn:microsoft.com/office/officeart/2005/8/layout/h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95BC56-D748-4E98-8F8B-5EDF523F77C1}">
      <dgm:prSet phldrT="[Text]"/>
      <dgm:spPr/>
      <dgm:t>
        <a:bodyPr/>
        <a:lstStyle/>
        <a:p>
          <a:r>
            <a:rPr lang="en-US" b="1" dirty="0">
              <a:latin typeface="Aptos"/>
            </a:rPr>
            <a:t>Industrial Onshoring &amp; Electrification</a:t>
          </a:r>
          <a:endParaRPr lang="en-US" dirty="0"/>
        </a:p>
      </dgm:t>
    </dgm:pt>
    <dgm:pt modelId="{25B722C1-7CF5-47FF-94F3-BA04B3196CB6}" type="parTrans" cxnId="{E9C0764D-B282-4134-80DA-3346804C953D}">
      <dgm:prSet/>
      <dgm:spPr/>
      <dgm:t>
        <a:bodyPr/>
        <a:lstStyle/>
        <a:p>
          <a:endParaRPr lang="en-US"/>
        </a:p>
      </dgm:t>
    </dgm:pt>
    <dgm:pt modelId="{64B32D05-4841-4FD2-88B4-4FA018D7ADC3}" type="sibTrans" cxnId="{E9C0764D-B282-4134-80DA-3346804C953D}">
      <dgm:prSet/>
      <dgm:spPr/>
      <dgm:t>
        <a:bodyPr/>
        <a:lstStyle/>
        <a:p>
          <a:endParaRPr lang="en-US"/>
        </a:p>
      </dgm:t>
    </dgm:pt>
    <dgm:pt modelId="{98B24D7C-C807-41C5-BFE7-47E9B6075694}">
      <dgm:prSet phldrT="[Text]"/>
      <dgm:spPr/>
      <dgm:t>
        <a:bodyPr/>
        <a:lstStyle/>
        <a:p>
          <a:pPr>
            <a:buFont typeface="Arial"/>
            <a:buChar char="•"/>
          </a:pPr>
          <a:r>
            <a:rPr lang="en-US" dirty="0">
              <a:latin typeface="Aptos"/>
              <a:ea typeface="+mj-lt"/>
              <a:cs typeface="+mj-lt"/>
            </a:rPr>
            <a:t>Semiconductor fabs, hydrogen production, and heavy manufacturing require </a:t>
          </a:r>
          <a:r>
            <a:rPr lang="en-US" b="1" dirty="0">
              <a:latin typeface="Aptos"/>
              <a:ea typeface="+mj-lt"/>
              <a:cs typeface="+mj-lt"/>
            </a:rPr>
            <a:t>continuous, low-cost power</a:t>
          </a:r>
          <a:r>
            <a:rPr lang="en-US" dirty="0">
              <a:latin typeface="Aptos"/>
              <a:ea typeface="+mj-lt"/>
              <a:cs typeface="+mj-lt"/>
            </a:rPr>
            <a:t>.</a:t>
          </a:r>
          <a:endParaRPr lang="en-US" dirty="0"/>
        </a:p>
      </dgm:t>
    </dgm:pt>
    <dgm:pt modelId="{2CD185AB-28E7-4EC4-8D14-80DC0090A377}" type="parTrans" cxnId="{F9AE3A4C-0DD9-4AE7-9935-ED5ACC331C21}">
      <dgm:prSet/>
      <dgm:spPr/>
      <dgm:t>
        <a:bodyPr/>
        <a:lstStyle/>
        <a:p>
          <a:endParaRPr lang="en-US"/>
        </a:p>
      </dgm:t>
    </dgm:pt>
    <dgm:pt modelId="{81105BFE-E485-4D38-A707-9632A0E29805}" type="sibTrans" cxnId="{F9AE3A4C-0DD9-4AE7-9935-ED5ACC331C21}">
      <dgm:prSet/>
      <dgm:spPr/>
      <dgm:t>
        <a:bodyPr/>
        <a:lstStyle/>
        <a:p>
          <a:endParaRPr lang="en-US"/>
        </a:p>
      </dgm:t>
    </dgm:pt>
    <dgm:pt modelId="{56BFADF8-598E-4156-9498-C228E6028F66}">
      <dgm:prSet phldrT="[Text]"/>
      <dgm:spPr/>
      <dgm:t>
        <a:bodyPr/>
        <a:lstStyle/>
        <a:p>
          <a:r>
            <a:rPr lang="en-US" b="1" dirty="0">
              <a:latin typeface="Aptos"/>
            </a:rPr>
            <a:t>Policy &amp; Financial Tailwinds</a:t>
          </a:r>
          <a:endParaRPr lang="en-US" dirty="0"/>
        </a:p>
      </dgm:t>
    </dgm:pt>
    <dgm:pt modelId="{19CC41CF-6C22-4568-B406-FCDBF8CFD834}" type="parTrans" cxnId="{99B27FD1-B5BF-4C68-8AB1-C88D9C2080AD}">
      <dgm:prSet/>
      <dgm:spPr/>
      <dgm:t>
        <a:bodyPr/>
        <a:lstStyle/>
        <a:p>
          <a:endParaRPr lang="en-US"/>
        </a:p>
      </dgm:t>
    </dgm:pt>
    <dgm:pt modelId="{1ABC2B40-1711-4D4F-9290-C959CE50FC16}" type="sibTrans" cxnId="{99B27FD1-B5BF-4C68-8AB1-C88D9C2080AD}">
      <dgm:prSet/>
      <dgm:spPr/>
      <dgm:t>
        <a:bodyPr/>
        <a:lstStyle/>
        <a:p>
          <a:endParaRPr lang="en-US"/>
        </a:p>
      </dgm:t>
    </dgm:pt>
    <dgm:pt modelId="{DBFAF64A-951C-4767-9A9B-D5747D2FCC5E}">
      <dgm:prSet phldrT="[Text]"/>
      <dgm:spPr/>
      <dgm:t>
        <a:bodyPr/>
        <a:lstStyle/>
        <a:p>
          <a:pPr>
            <a:buFont typeface="Arial"/>
            <a:buChar char="•"/>
          </a:pPr>
          <a:r>
            <a:rPr lang="en-US" dirty="0">
              <a:latin typeface="Aptos"/>
              <a:ea typeface="+mj-lt"/>
              <a:cs typeface="+mj-lt"/>
            </a:rPr>
            <a:t>The </a:t>
          </a:r>
          <a:r>
            <a:rPr lang="en-US" b="1" dirty="0">
              <a:latin typeface="Aptos"/>
              <a:ea typeface="+mj-lt"/>
              <a:cs typeface="+mj-lt"/>
            </a:rPr>
            <a:t>ADVANCE Act (2024)</a:t>
          </a:r>
          <a:r>
            <a:rPr lang="en-US" dirty="0">
              <a:latin typeface="Aptos"/>
              <a:ea typeface="+mj-lt"/>
              <a:cs typeface="+mj-lt"/>
            </a:rPr>
            <a:t> reduced NRC approval timelines by up to 40%.</a:t>
          </a:r>
          <a:endParaRPr lang="en-US" dirty="0"/>
        </a:p>
      </dgm:t>
    </dgm:pt>
    <dgm:pt modelId="{674CB0B3-48C5-4ED1-B429-DB14FCBDFB04}" type="parTrans" cxnId="{D15BB54C-253E-4997-9D23-4F4AE1F833B3}">
      <dgm:prSet/>
      <dgm:spPr/>
      <dgm:t>
        <a:bodyPr/>
        <a:lstStyle/>
        <a:p>
          <a:endParaRPr lang="en-US"/>
        </a:p>
      </dgm:t>
    </dgm:pt>
    <dgm:pt modelId="{44CF9EDF-3860-4EC8-8453-E95B6D08E5BC}" type="sibTrans" cxnId="{D15BB54C-253E-4997-9D23-4F4AE1F833B3}">
      <dgm:prSet/>
      <dgm:spPr/>
      <dgm:t>
        <a:bodyPr/>
        <a:lstStyle/>
        <a:p>
          <a:endParaRPr lang="en-US"/>
        </a:p>
      </dgm:t>
    </dgm:pt>
    <dgm:pt modelId="{472DA227-9EC7-4663-8B50-41648E249D4A}">
      <dgm:prSet phldrT="[Text]"/>
      <dgm:spPr/>
      <dgm:t>
        <a:bodyPr/>
        <a:lstStyle/>
        <a:p>
          <a:r>
            <a:rPr lang="en-US" b="1" dirty="0">
              <a:latin typeface="Aptos"/>
            </a:rPr>
            <a:t>Technology Maturation &amp; Cost Competitiveness</a:t>
          </a:r>
          <a:endParaRPr lang="en-US" dirty="0"/>
        </a:p>
      </dgm:t>
    </dgm:pt>
    <dgm:pt modelId="{D93C0CD4-3CF0-4456-99BF-2F2840ECEA43}" type="parTrans" cxnId="{913787C3-0375-4A93-9DBC-B1C6409986E4}">
      <dgm:prSet/>
      <dgm:spPr/>
      <dgm:t>
        <a:bodyPr/>
        <a:lstStyle/>
        <a:p>
          <a:endParaRPr lang="en-US"/>
        </a:p>
      </dgm:t>
    </dgm:pt>
    <dgm:pt modelId="{E24BB3D8-1610-4AF7-AF90-897FA49835C9}" type="sibTrans" cxnId="{913787C3-0375-4A93-9DBC-B1C6409986E4}">
      <dgm:prSet/>
      <dgm:spPr/>
      <dgm:t>
        <a:bodyPr/>
        <a:lstStyle/>
        <a:p>
          <a:endParaRPr lang="en-US"/>
        </a:p>
      </dgm:t>
    </dgm:pt>
    <dgm:pt modelId="{80074BA2-0836-4E11-9CAB-0DDC0A8D329A}">
      <dgm:prSet phldrT="[Text]"/>
      <dgm:spPr/>
      <dgm:t>
        <a:bodyPr/>
        <a:lstStyle/>
        <a:p>
          <a:pPr>
            <a:buFont typeface="Arial"/>
            <a:buChar char="•"/>
          </a:pPr>
          <a:r>
            <a:rPr lang="en-US" b="1" dirty="0" err="1">
              <a:latin typeface="Aptos"/>
              <a:ea typeface="+mj-lt"/>
              <a:cs typeface="+mj-lt"/>
            </a:rPr>
            <a:t>NuScale</a:t>
          </a:r>
          <a:r>
            <a:rPr lang="en-US" b="1" dirty="0">
              <a:latin typeface="Aptos"/>
              <a:ea typeface="+mj-lt"/>
              <a:cs typeface="+mj-lt"/>
            </a:rPr>
            <a:t>, X-energy, </a:t>
          </a:r>
          <a:r>
            <a:rPr lang="en-US" b="1" dirty="0" err="1">
              <a:latin typeface="Aptos"/>
              <a:ea typeface="+mj-lt"/>
              <a:cs typeface="+mj-lt"/>
            </a:rPr>
            <a:t>TerraPower</a:t>
          </a:r>
          <a:r>
            <a:rPr lang="en-US" dirty="0">
              <a:latin typeface="Aptos"/>
              <a:ea typeface="+mj-lt"/>
              <a:cs typeface="+mj-lt"/>
            </a:rPr>
            <a:t> are advancing from design into active construction phases.</a:t>
          </a:r>
          <a:endParaRPr lang="en-US" dirty="0"/>
        </a:p>
      </dgm:t>
    </dgm:pt>
    <dgm:pt modelId="{2D3AA4DB-5DCC-4A94-85A7-CFD14AEE2B3D}" type="parTrans" cxnId="{792A5984-834A-427E-A232-3415CA540DC0}">
      <dgm:prSet/>
      <dgm:spPr/>
      <dgm:t>
        <a:bodyPr/>
        <a:lstStyle/>
        <a:p>
          <a:endParaRPr lang="en-US"/>
        </a:p>
      </dgm:t>
    </dgm:pt>
    <dgm:pt modelId="{E1C3C2CA-C761-433F-8886-E61E0153FC75}" type="sibTrans" cxnId="{792A5984-834A-427E-A232-3415CA540DC0}">
      <dgm:prSet/>
      <dgm:spPr/>
      <dgm:t>
        <a:bodyPr/>
        <a:lstStyle/>
        <a:p>
          <a:endParaRPr lang="en-US"/>
        </a:p>
      </dgm:t>
    </dgm:pt>
    <dgm:pt modelId="{81EB9493-7954-4FAE-B872-53BB190E3666}">
      <dgm:prSet/>
      <dgm:spPr/>
      <dgm:t>
        <a:bodyPr/>
        <a:lstStyle/>
        <a:p>
          <a:r>
            <a:rPr lang="en-US" b="1" dirty="0">
              <a:latin typeface="Aptos"/>
            </a:rPr>
            <a:t>Capital Efficiency &amp; Market Accessibility</a:t>
          </a:r>
          <a:endParaRPr lang="en-US" dirty="0"/>
        </a:p>
      </dgm:t>
    </dgm:pt>
    <dgm:pt modelId="{3B485F62-849E-4A3F-AA0A-687379B5CCCF}" type="parTrans" cxnId="{87476239-3FB9-45C4-A62F-3AAA41A1C632}">
      <dgm:prSet/>
      <dgm:spPr/>
      <dgm:t>
        <a:bodyPr/>
        <a:lstStyle/>
        <a:p>
          <a:endParaRPr lang="en-US"/>
        </a:p>
      </dgm:t>
    </dgm:pt>
    <dgm:pt modelId="{58979A99-70B0-4F03-B7E5-626C29282D93}" type="sibTrans" cxnId="{87476239-3FB9-45C4-A62F-3AAA41A1C632}">
      <dgm:prSet/>
      <dgm:spPr/>
      <dgm:t>
        <a:bodyPr/>
        <a:lstStyle/>
        <a:p>
          <a:endParaRPr lang="en-US"/>
        </a:p>
      </dgm:t>
    </dgm:pt>
    <dgm:pt modelId="{2F20A5CD-C68A-4DFB-B63D-DE54AE0BE46A}">
      <dgm:prSet/>
      <dgm:spPr/>
      <dgm:t>
        <a:bodyPr/>
        <a:lstStyle/>
        <a:p>
          <a:r>
            <a:rPr lang="en-US">
              <a:latin typeface="Aptos"/>
              <a:ea typeface="+mj-lt"/>
              <a:cs typeface="+mj-lt"/>
            </a:rPr>
            <a:t>U.S. policy incentives (CHIPS Act, IRA) are catalyzing domestic industrial buildouts.</a:t>
          </a:r>
          <a:endParaRPr lang="en-US" dirty="0">
            <a:latin typeface="Aptos"/>
            <a:ea typeface="+mj-lt"/>
            <a:cs typeface="+mj-lt"/>
          </a:endParaRPr>
        </a:p>
      </dgm:t>
    </dgm:pt>
    <dgm:pt modelId="{71576B2B-7B2D-4B77-B9C8-A3A64CBB2F12}" type="parTrans" cxnId="{577E0E26-C3D9-472D-B99E-9F0AA00FBF71}">
      <dgm:prSet/>
      <dgm:spPr/>
      <dgm:t>
        <a:bodyPr/>
        <a:lstStyle/>
        <a:p>
          <a:endParaRPr lang="en-US"/>
        </a:p>
      </dgm:t>
    </dgm:pt>
    <dgm:pt modelId="{5D474AEC-8CF3-4288-8DD8-40BCEA9C7C14}" type="sibTrans" cxnId="{577E0E26-C3D9-472D-B99E-9F0AA00FBF71}">
      <dgm:prSet/>
      <dgm:spPr/>
      <dgm:t>
        <a:bodyPr/>
        <a:lstStyle/>
        <a:p>
          <a:endParaRPr lang="en-US"/>
        </a:p>
      </dgm:t>
    </dgm:pt>
    <dgm:pt modelId="{340B401F-019D-4152-A36A-F6C5423A043F}">
      <dgm:prSet/>
      <dgm:spPr/>
      <dgm:t>
        <a:bodyPr/>
        <a:lstStyle/>
        <a:p>
          <a:r>
            <a:rPr lang="en-US" dirty="0">
              <a:latin typeface="Aptos"/>
              <a:ea typeface="+mj-lt"/>
              <a:cs typeface="+mj-lt"/>
            </a:rPr>
            <a:t>SMRs offer </a:t>
          </a:r>
          <a:r>
            <a:rPr lang="en-US" b="1" dirty="0">
              <a:latin typeface="Aptos"/>
              <a:ea typeface="+mj-lt"/>
              <a:cs typeface="+mj-lt"/>
            </a:rPr>
            <a:t>co-location advantages</a:t>
          </a:r>
          <a:r>
            <a:rPr lang="en-US" dirty="0">
              <a:latin typeface="Aptos"/>
              <a:ea typeface="+mj-lt"/>
              <a:cs typeface="+mj-lt"/>
            </a:rPr>
            <a:t> and access to </a:t>
          </a:r>
          <a:r>
            <a:rPr lang="en-US" b="1" dirty="0">
              <a:latin typeface="Aptos"/>
              <a:ea typeface="+mj-lt"/>
              <a:cs typeface="+mj-lt"/>
            </a:rPr>
            <a:t>industrial heat</a:t>
          </a:r>
          <a:r>
            <a:rPr lang="en-US" dirty="0">
              <a:latin typeface="Aptos"/>
              <a:ea typeface="+mj-lt"/>
              <a:cs typeface="+mj-lt"/>
            </a:rPr>
            <a:t> for steel, cement, and chemical processes.</a:t>
          </a:r>
          <a:endParaRPr lang="en-US" dirty="0"/>
        </a:p>
      </dgm:t>
    </dgm:pt>
    <dgm:pt modelId="{6FB3F3AF-AD19-4BDC-88D7-B14BE3CF237A}" type="parTrans" cxnId="{D850587B-CD1C-43C9-93C1-4E29D28915FE}">
      <dgm:prSet/>
      <dgm:spPr/>
      <dgm:t>
        <a:bodyPr/>
        <a:lstStyle/>
        <a:p>
          <a:endParaRPr lang="en-US"/>
        </a:p>
      </dgm:t>
    </dgm:pt>
    <dgm:pt modelId="{56802CF4-2A42-405A-975D-ADE1214ACA67}" type="sibTrans" cxnId="{D850587B-CD1C-43C9-93C1-4E29D28915FE}">
      <dgm:prSet/>
      <dgm:spPr/>
      <dgm:t>
        <a:bodyPr/>
        <a:lstStyle/>
        <a:p>
          <a:endParaRPr lang="en-US"/>
        </a:p>
      </dgm:t>
    </dgm:pt>
    <dgm:pt modelId="{3127B6A3-8A9F-4DED-A47D-FF930C2A99BA}">
      <dgm:prSet/>
      <dgm:spPr/>
      <dgm:t>
        <a:bodyPr/>
        <a:lstStyle/>
        <a:p>
          <a:r>
            <a:rPr lang="en-US" b="1">
              <a:latin typeface="Aptos"/>
              <a:ea typeface="+mj-lt"/>
              <a:cs typeface="+mj-lt"/>
            </a:rPr>
            <a:t>DOE loan guarantees</a:t>
          </a:r>
          <a:r>
            <a:rPr lang="en-US">
              <a:latin typeface="Aptos"/>
              <a:ea typeface="+mj-lt"/>
              <a:cs typeface="+mj-lt"/>
            </a:rPr>
            <a:t> and </a:t>
          </a:r>
          <a:r>
            <a:rPr lang="en-US" b="1">
              <a:latin typeface="Aptos"/>
              <a:ea typeface="+mj-lt"/>
              <a:cs typeface="+mj-lt"/>
            </a:rPr>
            <a:t>45U tax credits ($15/MWh)</a:t>
          </a:r>
          <a:r>
            <a:rPr lang="en-US">
              <a:latin typeface="Aptos"/>
              <a:ea typeface="+mj-lt"/>
              <a:cs typeface="+mj-lt"/>
            </a:rPr>
            <a:t> strengthen project economics.</a:t>
          </a:r>
          <a:endParaRPr lang="en-US" dirty="0">
            <a:latin typeface="Aptos"/>
            <a:ea typeface="+mj-lt"/>
            <a:cs typeface="+mj-lt"/>
          </a:endParaRPr>
        </a:p>
      </dgm:t>
    </dgm:pt>
    <dgm:pt modelId="{15029A3A-C9E6-45A9-8864-713FEA267B9D}" type="parTrans" cxnId="{76388ED2-C90B-40D2-AA83-39413D973D68}">
      <dgm:prSet/>
      <dgm:spPr/>
      <dgm:t>
        <a:bodyPr/>
        <a:lstStyle/>
        <a:p>
          <a:endParaRPr lang="en-US"/>
        </a:p>
      </dgm:t>
    </dgm:pt>
    <dgm:pt modelId="{9F479BBA-E35E-4A74-B894-1313B107D1BC}" type="sibTrans" cxnId="{76388ED2-C90B-40D2-AA83-39413D973D68}">
      <dgm:prSet/>
      <dgm:spPr/>
      <dgm:t>
        <a:bodyPr/>
        <a:lstStyle/>
        <a:p>
          <a:endParaRPr lang="en-US"/>
        </a:p>
      </dgm:t>
    </dgm:pt>
    <dgm:pt modelId="{C0300206-8DE6-4C16-ADFE-09C6A82D3B92}">
      <dgm:prSet/>
      <dgm:spPr/>
      <dgm:t>
        <a:bodyPr/>
        <a:lstStyle/>
        <a:p>
          <a:r>
            <a:rPr lang="en-US">
              <a:latin typeface="Aptos"/>
              <a:ea typeface="+mj-lt"/>
              <a:cs typeface="+mj-lt"/>
            </a:rPr>
            <a:t>Broad </a:t>
          </a:r>
          <a:r>
            <a:rPr lang="en-US" b="1">
              <a:latin typeface="Aptos"/>
              <a:ea typeface="+mj-lt"/>
              <a:cs typeface="+mj-lt"/>
            </a:rPr>
            <a:t>bipartisan support</a:t>
          </a:r>
          <a:r>
            <a:rPr lang="en-US">
              <a:latin typeface="Aptos"/>
              <a:ea typeface="+mj-lt"/>
              <a:cs typeface="+mj-lt"/>
            </a:rPr>
            <a:t> ensures long-term policy stability for nuclear investment</a:t>
          </a:r>
          <a:endParaRPr lang="en-US"/>
        </a:p>
      </dgm:t>
    </dgm:pt>
    <dgm:pt modelId="{DD3CBB87-5C51-473F-AB41-0FEFC0CCCAB0}" type="parTrans" cxnId="{E79CB9DC-7BFD-4B24-9A6D-52F374540445}">
      <dgm:prSet/>
      <dgm:spPr/>
      <dgm:t>
        <a:bodyPr/>
        <a:lstStyle/>
        <a:p>
          <a:endParaRPr lang="en-US"/>
        </a:p>
      </dgm:t>
    </dgm:pt>
    <dgm:pt modelId="{ACCE3DC8-7010-4307-BC2C-7F5B19F8661B}" type="sibTrans" cxnId="{E79CB9DC-7BFD-4B24-9A6D-52F374540445}">
      <dgm:prSet/>
      <dgm:spPr/>
      <dgm:t>
        <a:bodyPr/>
        <a:lstStyle/>
        <a:p>
          <a:endParaRPr lang="en-US"/>
        </a:p>
      </dgm:t>
    </dgm:pt>
    <dgm:pt modelId="{7513C47F-487C-4EE1-85A9-3C3DEA4E1CB1}">
      <dgm:prSet/>
      <dgm:spPr/>
      <dgm:t>
        <a:bodyPr/>
        <a:lstStyle/>
        <a:p>
          <a:r>
            <a:rPr lang="en-US" b="1">
              <a:latin typeface="Aptos"/>
              <a:ea typeface="+mj-lt"/>
              <a:cs typeface="+mj-lt"/>
            </a:rPr>
            <a:t>Factory fabrication</a:t>
          </a:r>
          <a:r>
            <a:rPr lang="en-US">
              <a:latin typeface="Aptos"/>
              <a:ea typeface="+mj-lt"/>
              <a:cs typeface="+mj-lt"/>
            </a:rPr>
            <a:t> enables scalable production and cost deflation through learning curves.</a:t>
          </a:r>
          <a:endParaRPr lang="en-US" dirty="0">
            <a:latin typeface="Aptos"/>
            <a:ea typeface="+mj-lt"/>
            <a:cs typeface="+mj-lt"/>
          </a:endParaRPr>
        </a:p>
      </dgm:t>
    </dgm:pt>
    <dgm:pt modelId="{39024292-C99A-4002-9288-286C34C9B031}" type="parTrans" cxnId="{20008BD2-70FC-4311-AF16-10A9FFECF154}">
      <dgm:prSet/>
      <dgm:spPr/>
      <dgm:t>
        <a:bodyPr/>
        <a:lstStyle/>
        <a:p>
          <a:endParaRPr lang="en-US"/>
        </a:p>
      </dgm:t>
    </dgm:pt>
    <dgm:pt modelId="{0F824E8F-B85A-4A5F-9BC0-035AC0855C9F}" type="sibTrans" cxnId="{20008BD2-70FC-4311-AF16-10A9FFECF154}">
      <dgm:prSet/>
      <dgm:spPr/>
      <dgm:t>
        <a:bodyPr/>
        <a:lstStyle/>
        <a:p>
          <a:endParaRPr lang="en-US"/>
        </a:p>
      </dgm:t>
    </dgm:pt>
    <dgm:pt modelId="{839922A0-5785-49F5-9DE0-18A142B235EB}">
      <dgm:prSet/>
      <dgm:spPr/>
      <dgm:t>
        <a:bodyPr/>
        <a:lstStyle/>
        <a:p>
          <a:r>
            <a:rPr lang="en-US">
              <a:latin typeface="Aptos"/>
              <a:ea typeface="+mj-lt"/>
              <a:cs typeface="+mj-lt"/>
            </a:rPr>
            <a:t>Expected </a:t>
          </a:r>
          <a:r>
            <a:rPr lang="en-US" b="1">
              <a:latin typeface="Aptos"/>
              <a:ea typeface="+mj-lt"/>
              <a:cs typeface="+mj-lt"/>
            </a:rPr>
            <a:t>LCOE of $60–90/MWh</a:t>
          </a:r>
          <a:r>
            <a:rPr lang="en-US">
              <a:latin typeface="Aptos"/>
              <a:ea typeface="+mj-lt"/>
              <a:cs typeface="+mj-lt"/>
            </a:rPr>
            <a:t> makes SMRs cost-competitive with gas — minus the fuel volatility.</a:t>
          </a:r>
          <a:endParaRPr lang="en-US"/>
        </a:p>
      </dgm:t>
    </dgm:pt>
    <dgm:pt modelId="{B9C83B41-B7DD-4ED7-9475-9BF820C92938}" type="parTrans" cxnId="{3CD880CF-278B-4D91-97EF-B4746634E4C1}">
      <dgm:prSet/>
      <dgm:spPr/>
      <dgm:t>
        <a:bodyPr/>
        <a:lstStyle/>
        <a:p>
          <a:endParaRPr lang="en-US"/>
        </a:p>
      </dgm:t>
    </dgm:pt>
    <dgm:pt modelId="{B85ED39F-1FF9-4020-B8FD-089645C10F91}" type="sibTrans" cxnId="{3CD880CF-278B-4D91-97EF-B4746634E4C1}">
      <dgm:prSet/>
      <dgm:spPr/>
      <dgm:t>
        <a:bodyPr/>
        <a:lstStyle/>
        <a:p>
          <a:endParaRPr lang="en-US"/>
        </a:p>
      </dgm:t>
    </dgm:pt>
    <dgm:pt modelId="{5A123CB7-E284-421B-922D-A7EEFDFEBF4E}">
      <dgm:prSet/>
      <dgm:spPr/>
      <dgm:t>
        <a:bodyPr/>
        <a:lstStyle/>
        <a:p>
          <a:pPr>
            <a:buFont typeface="Arial"/>
            <a:buChar char="•"/>
          </a:pPr>
          <a:r>
            <a:rPr lang="en-US" b="1">
              <a:latin typeface="Aptos"/>
              <a:ea typeface="+mj-lt"/>
              <a:cs typeface="+mj-lt"/>
            </a:rPr>
            <a:t>$1–3B modular projects</a:t>
          </a:r>
          <a:r>
            <a:rPr lang="en-US">
              <a:latin typeface="Aptos"/>
              <a:ea typeface="+mj-lt"/>
              <a:cs typeface="+mj-lt"/>
            </a:rPr>
            <a:t> vs. $10–20B conventional nuclear enable more flexible financing.</a:t>
          </a:r>
          <a:endParaRPr lang="en-US"/>
        </a:p>
      </dgm:t>
    </dgm:pt>
    <dgm:pt modelId="{52069B1A-F43C-41CC-A6AA-DDEA6698CC89}" type="parTrans" cxnId="{4588B5C7-16B2-4783-A197-EA4409F08ACF}">
      <dgm:prSet/>
      <dgm:spPr/>
      <dgm:t>
        <a:bodyPr/>
        <a:lstStyle/>
        <a:p>
          <a:endParaRPr lang="en-US"/>
        </a:p>
      </dgm:t>
    </dgm:pt>
    <dgm:pt modelId="{CE3DED07-BDBA-4C00-8323-E5DAD75E8DBD}" type="sibTrans" cxnId="{4588B5C7-16B2-4783-A197-EA4409F08ACF}">
      <dgm:prSet/>
      <dgm:spPr/>
      <dgm:t>
        <a:bodyPr/>
        <a:lstStyle/>
        <a:p>
          <a:endParaRPr lang="en-US"/>
        </a:p>
      </dgm:t>
    </dgm:pt>
    <dgm:pt modelId="{C5969925-A18F-4791-992A-71D36C3FF930}">
      <dgm:prSet/>
      <dgm:spPr/>
      <dgm:t>
        <a:bodyPr/>
        <a:lstStyle/>
        <a:p>
          <a:r>
            <a:rPr lang="en-US" b="1">
              <a:latin typeface="Aptos"/>
              <a:ea typeface="+mj-lt"/>
              <a:cs typeface="+mj-lt"/>
            </a:rPr>
            <a:t>3–5 year construction cycles</a:t>
          </a:r>
          <a:r>
            <a:rPr lang="en-US">
              <a:latin typeface="Aptos"/>
              <a:ea typeface="+mj-lt"/>
              <a:cs typeface="+mj-lt"/>
            </a:rPr>
            <a:t> shorten payback periods and reduce financing exposure.</a:t>
          </a:r>
          <a:endParaRPr lang="en-US" dirty="0">
            <a:latin typeface="Aptos"/>
            <a:ea typeface="+mj-lt"/>
            <a:cs typeface="+mj-lt"/>
          </a:endParaRPr>
        </a:p>
      </dgm:t>
    </dgm:pt>
    <dgm:pt modelId="{97EB1AB6-A3E9-4930-BCB4-0FF410BF7133}" type="parTrans" cxnId="{DFBBD4E3-2ED2-4847-A7B7-6844694B7EC6}">
      <dgm:prSet/>
      <dgm:spPr/>
      <dgm:t>
        <a:bodyPr/>
        <a:lstStyle/>
        <a:p>
          <a:endParaRPr lang="en-US"/>
        </a:p>
      </dgm:t>
    </dgm:pt>
    <dgm:pt modelId="{DB6399C1-97CE-4765-8554-6F897DE30E35}" type="sibTrans" cxnId="{DFBBD4E3-2ED2-4847-A7B7-6844694B7EC6}">
      <dgm:prSet/>
      <dgm:spPr/>
      <dgm:t>
        <a:bodyPr/>
        <a:lstStyle/>
        <a:p>
          <a:endParaRPr lang="en-US"/>
        </a:p>
      </dgm:t>
    </dgm:pt>
    <dgm:pt modelId="{03A1C182-0FFD-4C36-BA10-5F05CF97789E}">
      <dgm:prSet/>
      <dgm:spPr/>
      <dgm:t>
        <a:bodyPr/>
        <a:lstStyle/>
        <a:p>
          <a:r>
            <a:rPr lang="en-US">
              <a:latin typeface="Aptos"/>
              <a:ea typeface="+mj-lt"/>
              <a:cs typeface="+mj-lt"/>
            </a:rPr>
            <a:t>Modular scale expands access for utilities, governments, and private investors alike.</a:t>
          </a:r>
          <a:endParaRPr lang="en-US" dirty="0">
            <a:latin typeface="Aptos"/>
            <a:ea typeface="+mj-lt"/>
            <a:cs typeface="+mj-lt"/>
          </a:endParaRPr>
        </a:p>
      </dgm:t>
    </dgm:pt>
    <dgm:pt modelId="{F92534B8-4E87-48CD-81AB-76DA22BBA3B4}" type="parTrans" cxnId="{9C38E0FF-FB25-4519-9C90-3825A5C3E87E}">
      <dgm:prSet/>
      <dgm:spPr/>
      <dgm:t>
        <a:bodyPr/>
        <a:lstStyle/>
        <a:p>
          <a:endParaRPr lang="en-US"/>
        </a:p>
      </dgm:t>
    </dgm:pt>
    <dgm:pt modelId="{E39B40F5-C2CD-4A95-86FD-2DEF6521ACA0}" type="sibTrans" cxnId="{9C38E0FF-FB25-4519-9C90-3825A5C3E87E}">
      <dgm:prSet/>
      <dgm:spPr/>
      <dgm:t>
        <a:bodyPr/>
        <a:lstStyle/>
        <a:p>
          <a:endParaRPr lang="en-US"/>
        </a:p>
      </dgm:t>
    </dgm:pt>
    <dgm:pt modelId="{D273500C-AFD9-4037-9C11-EC382A936A38}" type="pres">
      <dgm:prSet presAssocID="{F7497933-4ACF-419D-8B21-FCC9886AEA5D}" presName="Name0" presStyleCnt="0">
        <dgm:presLayoutVars>
          <dgm:dir/>
          <dgm:animLvl val="lvl"/>
          <dgm:resizeHandles val="exact"/>
        </dgm:presLayoutVars>
      </dgm:prSet>
      <dgm:spPr/>
    </dgm:pt>
    <dgm:pt modelId="{DF00EA29-01AF-4049-97A8-FA5B4A7CB6F1}" type="pres">
      <dgm:prSet presAssocID="{9B95BC56-D748-4E98-8F8B-5EDF523F77C1}" presName="composite" presStyleCnt="0"/>
      <dgm:spPr/>
    </dgm:pt>
    <dgm:pt modelId="{673BC1EF-AC10-4E26-8876-1C7970766DC0}" type="pres">
      <dgm:prSet presAssocID="{9B95BC56-D748-4E98-8F8B-5EDF523F77C1}" presName="parTx" presStyleLbl="alignNode1" presStyleIdx="0" presStyleCnt="4" custLinFactY="-10309" custLinFactNeighborY="-100000">
        <dgm:presLayoutVars>
          <dgm:chMax val="0"/>
          <dgm:chPref val="0"/>
          <dgm:bulletEnabled val="1"/>
        </dgm:presLayoutVars>
      </dgm:prSet>
      <dgm:spPr/>
    </dgm:pt>
    <dgm:pt modelId="{DDA1215D-2A15-4411-8689-B93E07452D03}" type="pres">
      <dgm:prSet presAssocID="{9B95BC56-D748-4E98-8F8B-5EDF523F77C1}" presName="desTx" presStyleLbl="alignAccFollowNode1" presStyleIdx="0" presStyleCnt="4" custScaleY="100000" custLinFactNeighborY="23449">
        <dgm:presLayoutVars>
          <dgm:bulletEnabled val="1"/>
        </dgm:presLayoutVars>
      </dgm:prSet>
      <dgm:spPr/>
    </dgm:pt>
    <dgm:pt modelId="{E0C5FA7A-4BFC-46BE-9757-EEB408B5614D}" type="pres">
      <dgm:prSet presAssocID="{64B32D05-4841-4FD2-88B4-4FA018D7ADC3}" presName="space" presStyleCnt="0"/>
      <dgm:spPr/>
    </dgm:pt>
    <dgm:pt modelId="{E27507D9-260F-47B2-BA9D-1E385BE1F7E4}" type="pres">
      <dgm:prSet presAssocID="{56BFADF8-598E-4156-9498-C228E6028F66}" presName="composite" presStyleCnt="0"/>
      <dgm:spPr/>
    </dgm:pt>
    <dgm:pt modelId="{53EAE0C5-114C-4343-AA14-CBB63ABDA9C5}" type="pres">
      <dgm:prSet presAssocID="{56BFADF8-598E-4156-9498-C228E6028F66}" presName="parTx" presStyleLbl="alignNode1" presStyleIdx="1" presStyleCnt="4" custLinFactY="-10309" custLinFactNeighborY="-100000">
        <dgm:presLayoutVars>
          <dgm:chMax val="0"/>
          <dgm:chPref val="0"/>
          <dgm:bulletEnabled val="1"/>
        </dgm:presLayoutVars>
      </dgm:prSet>
      <dgm:spPr/>
    </dgm:pt>
    <dgm:pt modelId="{74EE7969-3CB8-45F4-8068-F73A494A7169}" type="pres">
      <dgm:prSet presAssocID="{56BFADF8-598E-4156-9498-C228E6028F66}" presName="desTx" presStyleLbl="alignAccFollowNode1" presStyleIdx="1" presStyleCnt="4" custScaleY="100000" custLinFactNeighborY="23449">
        <dgm:presLayoutVars>
          <dgm:bulletEnabled val="1"/>
        </dgm:presLayoutVars>
      </dgm:prSet>
      <dgm:spPr/>
    </dgm:pt>
    <dgm:pt modelId="{2B1717A5-008E-4097-95EF-82C3C0274AEF}" type="pres">
      <dgm:prSet presAssocID="{1ABC2B40-1711-4D4F-9290-C959CE50FC16}" presName="space" presStyleCnt="0"/>
      <dgm:spPr/>
    </dgm:pt>
    <dgm:pt modelId="{4F348280-1FAA-4A26-8264-73F0D6319E74}" type="pres">
      <dgm:prSet presAssocID="{472DA227-9EC7-4663-8B50-41648E249D4A}" presName="composite" presStyleCnt="0"/>
      <dgm:spPr/>
    </dgm:pt>
    <dgm:pt modelId="{13E1B029-D111-4FF9-BA89-10CDB541A271}" type="pres">
      <dgm:prSet presAssocID="{472DA227-9EC7-4663-8B50-41648E249D4A}" presName="parTx" presStyleLbl="alignNode1" presStyleIdx="2" presStyleCnt="4" custLinFactY="-10309" custLinFactNeighborY="-100000">
        <dgm:presLayoutVars>
          <dgm:chMax val="0"/>
          <dgm:chPref val="0"/>
          <dgm:bulletEnabled val="1"/>
        </dgm:presLayoutVars>
      </dgm:prSet>
      <dgm:spPr/>
    </dgm:pt>
    <dgm:pt modelId="{29DAE4AD-8260-4F05-AE0B-20343360B059}" type="pres">
      <dgm:prSet presAssocID="{472DA227-9EC7-4663-8B50-41648E249D4A}" presName="desTx" presStyleLbl="alignAccFollowNode1" presStyleIdx="2" presStyleCnt="4" custScaleY="100000" custLinFactNeighborY="23449">
        <dgm:presLayoutVars>
          <dgm:bulletEnabled val="1"/>
        </dgm:presLayoutVars>
      </dgm:prSet>
      <dgm:spPr/>
    </dgm:pt>
    <dgm:pt modelId="{2CEBEDCC-BFBD-40D3-8A8F-20ABD6D4E623}" type="pres">
      <dgm:prSet presAssocID="{E24BB3D8-1610-4AF7-AF90-897FA49835C9}" presName="space" presStyleCnt="0"/>
      <dgm:spPr/>
    </dgm:pt>
    <dgm:pt modelId="{AB6B9220-8059-474E-AF79-D22BE3F80DF7}" type="pres">
      <dgm:prSet presAssocID="{81EB9493-7954-4FAE-B872-53BB190E3666}" presName="composite" presStyleCnt="0"/>
      <dgm:spPr/>
    </dgm:pt>
    <dgm:pt modelId="{BB7F15CF-D2EF-419D-9BE4-8437BA9D008D}" type="pres">
      <dgm:prSet presAssocID="{81EB9493-7954-4FAE-B872-53BB190E3666}" presName="parTx" presStyleLbl="alignNode1" presStyleIdx="3" presStyleCnt="4" custLinFactY="-10309" custLinFactNeighborY="-100000">
        <dgm:presLayoutVars>
          <dgm:chMax val="0"/>
          <dgm:chPref val="0"/>
          <dgm:bulletEnabled val="1"/>
        </dgm:presLayoutVars>
      </dgm:prSet>
      <dgm:spPr/>
    </dgm:pt>
    <dgm:pt modelId="{DC9F157B-2C0F-4305-B92C-151362367E73}" type="pres">
      <dgm:prSet presAssocID="{81EB9493-7954-4FAE-B872-53BB190E3666}" presName="desTx" presStyleLbl="alignAccFollowNode1" presStyleIdx="3" presStyleCnt="4" custScaleY="100000" custLinFactNeighborY="23449">
        <dgm:presLayoutVars>
          <dgm:bulletEnabled val="1"/>
        </dgm:presLayoutVars>
      </dgm:prSet>
      <dgm:spPr/>
    </dgm:pt>
  </dgm:ptLst>
  <dgm:cxnLst>
    <dgm:cxn modelId="{AD4F1319-EDCA-4208-8047-FF482D2A31A2}" type="presOf" srcId="{03A1C182-0FFD-4C36-BA10-5F05CF97789E}" destId="{DC9F157B-2C0F-4305-B92C-151362367E73}" srcOrd="0" destOrd="2" presId="urn:microsoft.com/office/officeart/2005/8/layout/hList1"/>
    <dgm:cxn modelId="{577E0E26-C3D9-472D-B99E-9F0AA00FBF71}" srcId="{9B95BC56-D748-4E98-8F8B-5EDF523F77C1}" destId="{2F20A5CD-C68A-4DFB-B63D-DE54AE0BE46A}" srcOrd="1" destOrd="0" parTransId="{71576B2B-7B2D-4B77-B9C8-A3A64CBB2F12}" sibTransId="{5D474AEC-8CF3-4288-8DD8-40BCEA9C7C14}"/>
    <dgm:cxn modelId="{87476239-3FB9-45C4-A62F-3AAA41A1C632}" srcId="{F7497933-4ACF-419D-8B21-FCC9886AEA5D}" destId="{81EB9493-7954-4FAE-B872-53BB190E3666}" srcOrd="3" destOrd="0" parTransId="{3B485F62-849E-4A3F-AA0A-687379B5CCCF}" sibTransId="{58979A99-70B0-4F03-B7E5-626C29282D93}"/>
    <dgm:cxn modelId="{F9AE3A4C-0DD9-4AE7-9935-ED5ACC331C21}" srcId="{9B95BC56-D748-4E98-8F8B-5EDF523F77C1}" destId="{98B24D7C-C807-41C5-BFE7-47E9B6075694}" srcOrd="0" destOrd="0" parTransId="{2CD185AB-28E7-4EC4-8D14-80DC0090A377}" sibTransId="{81105BFE-E485-4D38-A707-9632A0E29805}"/>
    <dgm:cxn modelId="{D15BB54C-253E-4997-9D23-4F4AE1F833B3}" srcId="{56BFADF8-598E-4156-9498-C228E6028F66}" destId="{DBFAF64A-951C-4767-9A9B-D5747D2FCC5E}" srcOrd="0" destOrd="0" parTransId="{674CB0B3-48C5-4ED1-B429-DB14FCBDFB04}" sibTransId="{44CF9EDF-3860-4EC8-8453-E95B6D08E5BC}"/>
    <dgm:cxn modelId="{E9C0764D-B282-4134-80DA-3346804C953D}" srcId="{F7497933-4ACF-419D-8B21-FCC9886AEA5D}" destId="{9B95BC56-D748-4E98-8F8B-5EDF523F77C1}" srcOrd="0" destOrd="0" parTransId="{25B722C1-7CF5-47FF-94F3-BA04B3196CB6}" sibTransId="{64B32D05-4841-4FD2-88B4-4FA018D7ADC3}"/>
    <dgm:cxn modelId="{A9C86D66-07F4-425C-9A3F-39B846F11F9F}" type="presOf" srcId="{F7497933-4ACF-419D-8B21-FCC9886AEA5D}" destId="{D273500C-AFD9-4037-9C11-EC382A936A38}" srcOrd="0" destOrd="0" presId="urn:microsoft.com/office/officeart/2005/8/layout/hList1"/>
    <dgm:cxn modelId="{31AAFE67-5507-4733-8900-8D6079971688}" type="presOf" srcId="{3127B6A3-8A9F-4DED-A47D-FF930C2A99BA}" destId="{74EE7969-3CB8-45F4-8068-F73A494A7169}" srcOrd="0" destOrd="1" presId="urn:microsoft.com/office/officeart/2005/8/layout/hList1"/>
    <dgm:cxn modelId="{D031006A-045D-4F03-975C-A4EF43E99C61}" type="presOf" srcId="{80074BA2-0836-4E11-9CAB-0DDC0A8D329A}" destId="{29DAE4AD-8260-4F05-AE0B-20343360B059}" srcOrd="0" destOrd="0" presId="urn:microsoft.com/office/officeart/2005/8/layout/hList1"/>
    <dgm:cxn modelId="{A233A678-9E36-4F79-BE6F-4E7BC7B1F6A4}" type="presOf" srcId="{5A123CB7-E284-421B-922D-A7EEFDFEBF4E}" destId="{DC9F157B-2C0F-4305-B92C-151362367E73}" srcOrd="0" destOrd="0" presId="urn:microsoft.com/office/officeart/2005/8/layout/hList1"/>
    <dgm:cxn modelId="{D850587B-CD1C-43C9-93C1-4E29D28915FE}" srcId="{9B95BC56-D748-4E98-8F8B-5EDF523F77C1}" destId="{340B401F-019D-4152-A36A-F6C5423A043F}" srcOrd="2" destOrd="0" parTransId="{6FB3F3AF-AD19-4BDC-88D7-B14BE3CF237A}" sibTransId="{56802CF4-2A42-405A-975D-ADE1214ACA67}"/>
    <dgm:cxn modelId="{12E0497E-75DD-487F-B113-CF1DF84ACFA4}" type="presOf" srcId="{2F20A5CD-C68A-4DFB-B63D-DE54AE0BE46A}" destId="{DDA1215D-2A15-4411-8689-B93E07452D03}" srcOrd="0" destOrd="1" presId="urn:microsoft.com/office/officeart/2005/8/layout/hList1"/>
    <dgm:cxn modelId="{F6E9857E-EBD7-4B10-8613-746CC1E802D3}" type="presOf" srcId="{340B401F-019D-4152-A36A-F6C5423A043F}" destId="{DDA1215D-2A15-4411-8689-B93E07452D03}" srcOrd="0" destOrd="2" presId="urn:microsoft.com/office/officeart/2005/8/layout/hList1"/>
    <dgm:cxn modelId="{E9FCC881-7EB4-43D9-B340-DFD526D6E79B}" type="presOf" srcId="{839922A0-5785-49F5-9DE0-18A142B235EB}" destId="{29DAE4AD-8260-4F05-AE0B-20343360B059}" srcOrd="0" destOrd="2" presId="urn:microsoft.com/office/officeart/2005/8/layout/hList1"/>
    <dgm:cxn modelId="{792A5984-834A-427E-A232-3415CA540DC0}" srcId="{472DA227-9EC7-4663-8B50-41648E249D4A}" destId="{80074BA2-0836-4E11-9CAB-0DDC0A8D329A}" srcOrd="0" destOrd="0" parTransId="{2D3AA4DB-5DCC-4A94-85A7-CFD14AEE2B3D}" sibTransId="{E1C3C2CA-C761-433F-8886-E61E0153FC75}"/>
    <dgm:cxn modelId="{568983A9-E16F-4E02-AE6C-46373D924E63}" type="presOf" srcId="{DBFAF64A-951C-4767-9A9B-D5747D2FCC5E}" destId="{74EE7969-3CB8-45F4-8068-F73A494A7169}" srcOrd="0" destOrd="0" presId="urn:microsoft.com/office/officeart/2005/8/layout/hList1"/>
    <dgm:cxn modelId="{016667AF-6456-4E40-A6F7-BFA853DEDE1C}" type="presOf" srcId="{56BFADF8-598E-4156-9498-C228E6028F66}" destId="{53EAE0C5-114C-4343-AA14-CBB63ABDA9C5}" srcOrd="0" destOrd="0" presId="urn:microsoft.com/office/officeart/2005/8/layout/hList1"/>
    <dgm:cxn modelId="{D54A24B3-114C-4F1B-9BAC-B5F902F849AA}" type="presOf" srcId="{81EB9493-7954-4FAE-B872-53BB190E3666}" destId="{BB7F15CF-D2EF-419D-9BE4-8437BA9D008D}" srcOrd="0" destOrd="0" presId="urn:microsoft.com/office/officeart/2005/8/layout/hList1"/>
    <dgm:cxn modelId="{913787C3-0375-4A93-9DBC-B1C6409986E4}" srcId="{F7497933-4ACF-419D-8B21-FCC9886AEA5D}" destId="{472DA227-9EC7-4663-8B50-41648E249D4A}" srcOrd="2" destOrd="0" parTransId="{D93C0CD4-3CF0-4456-99BF-2F2840ECEA43}" sibTransId="{E24BB3D8-1610-4AF7-AF90-897FA49835C9}"/>
    <dgm:cxn modelId="{4588B5C7-16B2-4783-A197-EA4409F08ACF}" srcId="{81EB9493-7954-4FAE-B872-53BB190E3666}" destId="{5A123CB7-E284-421B-922D-A7EEFDFEBF4E}" srcOrd="0" destOrd="0" parTransId="{52069B1A-F43C-41CC-A6AA-DDEA6698CC89}" sibTransId="{CE3DED07-BDBA-4C00-8323-E5DAD75E8DBD}"/>
    <dgm:cxn modelId="{F4552BC9-C6DC-4CA2-922C-E8ACD344ACD2}" type="presOf" srcId="{C5969925-A18F-4791-992A-71D36C3FF930}" destId="{DC9F157B-2C0F-4305-B92C-151362367E73}" srcOrd="0" destOrd="1" presId="urn:microsoft.com/office/officeart/2005/8/layout/hList1"/>
    <dgm:cxn modelId="{B585D1C9-8EC3-4D27-8400-E71AA778F927}" type="presOf" srcId="{98B24D7C-C807-41C5-BFE7-47E9B6075694}" destId="{DDA1215D-2A15-4411-8689-B93E07452D03}" srcOrd="0" destOrd="0" presId="urn:microsoft.com/office/officeart/2005/8/layout/hList1"/>
    <dgm:cxn modelId="{3CD880CF-278B-4D91-97EF-B4746634E4C1}" srcId="{472DA227-9EC7-4663-8B50-41648E249D4A}" destId="{839922A0-5785-49F5-9DE0-18A142B235EB}" srcOrd="2" destOrd="0" parTransId="{B9C83B41-B7DD-4ED7-9475-9BF820C92938}" sibTransId="{B85ED39F-1FF9-4020-B8FD-089645C10F91}"/>
    <dgm:cxn modelId="{99B27FD1-B5BF-4C68-8AB1-C88D9C2080AD}" srcId="{F7497933-4ACF-419D-8B21-FCC9886AEA5D}" destId="{56BFADF8-598E-4156-9498-C228E6028F66}" srcOrd="1" destOrd="0" parTransId="{19CC41CF-6C22-4568-B406-FCDBF8CFD834}" sibTransId="{1ABC2B40-1711-4D4F-9290-C959CE50FC16}"/>
    <dgm:cxn modelId="{20008BD2-70FC-4311-AF16-10A9FFECF154}" srcId="{472DA227-9EC7-4663-8B50-41648E249D4A}" destId="{7513C47F-487C-4EE1-85A9-3C3DEA4E1CB1}" srcOrd="1" destOrd="0" parTransId="{39024292-C99A-4002-9288-286C34C9B031}" sibTransId="{0F824E8F-B85A-4A5F-9BC0-035AC0855C9F}"/>
    <dgm:cxn modelId="{76388ED2-C90B-40D2-AA83-39413D973D68}" srcId="{56BFADF8-598E-4156-9498-C228E6028F66}" destId="{3127B6A3-8A9F-4DED-A47D-FF930C2A99BA}" srcOrd="1" destOrd="0" parTransId="{15029A3A-C9E6-45A9-8864-713FEA267B9D}" sibTransId="{9F479BBA-E35E-4A74-B894-1313B107D1BC}"/>
    <dgm:cxn modelId="{E79CB9DC-7BFD-4B24-9A6D-52F374540445}" srcId="{56BFADF8-598E-4156-9498-C228E6028F66}" destId="{C0300206-8DE6-4C16-ADFE-09C6A82D3B92}" srcOrd="2" destOrd="0" parTransId="{DD3CBB87-5C51-473F-AB41-0FEFC0CCCAB0}" sibTransId="{ACCE3DC8-7010-4307-BC2C-7F5B19F8661B}"/>
    <dgm:cxn modelId="{DFBBD4E3-2ED2-4847-A7B7-6844694B7EC6}" srcId="{81EB9493-7954-4FAE-B872-53BB190E3666}" destId="{C5969925-A18F-4791-992A-71D36C3FF930}" srcOrd="1" destOrd="0" parTransId="{97EB1AB6-A3E9-4930-BCB4-0FF410BF7133}" sibTransId="{DB6399C1-97CE-4765-8554-6F897DE30E35}"/>
    <dgm:cxn modelId="{0ED2DFEB-B7BC-43D2-A78F-631773A32522}" type="presOf" srcId="{C0300206-8DE6-4C16-ADFE-09C6A82D3B92}" destId="{74EE7969-3CB8-45F4-8068-F73A494A7169}" srcOrd="0" destOrd="2" presId="urn:microsoft.com/office/officeart/2005/8/layout/hList1"/>
    <dgm:cxn modelId="{CB9E92EC-AE15-42A3-A3C8-396DE9E0B1DD}" type="presOf" srcId="{7513C47F-487C-4EE1-85A9-3C3DEA4E1CB1}" destId="{29DAE4AD-8260-4F05-AE0B-20343360B059}" srcOrd="0" destOrd="1" presId="urn:microsoft.com/office/officeart/2005/8/layout/hList1"/>
    <dgm:cxn modelId="{972B2CF2-9F8C-4C4F-899A-2DA228B4BCA1}" type="presOf" srcId="{472DA227-9EC7-4663-8B50-41648E249D4A}" destId="{13E1B029-D111-4FF9-BA89-10CDB541A271}" srcOrd="0" destOrd="0" presId="urn:microsoft.com/office/officeart/2005/8/layout/hList1"/>
    <dgm:cxn modelId="{599D7DFD-B0ED-49EF-B900-C46B280A9888}" type="presOf" srcId="{9B95BC56-D748-4E98-8F8B-5EDF523F77C1}" destId="{673BC1EF-AC10-4E26-8876-1C7970766DC0}" srcOrd="0" destOrd="0" presId="urn:microsoft.com/office/officeart/2005/8/layout/hList1"/>
    <dgm:cxn modelId="{9C38E0FF-FB25-4519-9C90-3825A5C3E87E}" srcId="{81EB9493-7954-4FAE-B872-53BB190E3666}" destId="{03A1C182-0FFD-4C36-BA10-5F05CF97789E}" srcOrd="2" destOrd="0" parTransId="{F92534B8-4E87-48CD-81AB-76DA22BBA3B4}" sibTransId="{E39B40F5-C2CD-4A95-86FD-2DEF6521ACA0}"/>
    <dgm:cxn modelId="{D26F772A-908F-409C-99A5-60CBA251FBAD}" type="presParOf" srcId="{D273500C-AFD9-4037-9C11-EC382A936A38}" destId="{DF00EA29-01AF-4049-97A8-FA5B4A7CB6F1}" srcOrd="0" destOrd="0" presId="urn:microsoft.com/office/officeart/2005/8/layout/hList1"/>
    <dgm:cxn modelId="{7A1095F4-E237-4DCA-832B-99F908BB9769}" type="presParOf" srcId="{DF00EA29-01AF-4049-97A8-FA5B4A7CB6F1}" destId="{673BC1EF-AC10-4E26-8876-1C7970766DC0}" srcOrd="0" destOrd="0" presId="urn:microsoft.com/office/officeart/2005/8/layout/hList1"/>
    <dgm:cxn modelId="{EC775911-76AE-4681-A3A5-FE8331551DB1}" type="presParOf" srcId="{DF00EA29-01AF-4049-97A8-FA5B4A7CB6F1}" destId="{DDA1215D-2A15-4411-8689-B93E07452D03}" srcOrd="1" destOrd="0" presId="urn:microsoft.com/office/officeart/2005/8/layout/hList1"/>
    <dgm:cxn modelId="{5445DD8E-2781-438D-9537-B0494596666F}" type="presParOf" srcId="{D273500C-AFD9-4037-9C11-EC382A936A38}" destId="{E0C5FA7A-4BFC-46BE-9757-EEB408B5614D}" srcOrd="1" destOrd="0" presId="urn:microsoft.com/office/officeart/2005/8/layout/hList1"/>
    <dgm:cxn modelId="{227F707D-5C0B-47E9-8228-D543A0E012A1}" type="presParOf" srcId="{D273500C-AFD9-4037-9C11-EC382A936A38}" destId="{E27507D9-260F-47B2-BA9D-1E385BE1F7E4}" srcOrd="2" destOrd="0" presId="urn:microsoft.com/office/officeart/2005/8/layout/hList1"/>
    <dgm:cxn modelId="{4BB31832-7978-4D01-AF2A-662E187A9114}" type="presParOf" srcId="{E27507D9-260F-47B2-BA9D-1E385BE1F7E4}" destId="{53EAE0C5-114C-4343-AA14-CBB63ABDA9C5}" srcOrd="0" destOrd="0" presId="urn:microsoft.com/office/officeart/2005/8/layout/hList1"/>
    <dgm:cxn modelId="{733FA6D0-D3CD-4D42-855E-7DEDF7535F81}" type="presParOf" srcId="{E27507D9-260F-47B2-BA9D-1E385BE1F7E4}" destId="{74EE7969-3CB8-45F4-8068-F73A494A7169}" srcOrd="1" destOrd="0" presId="urn:microsoft.com/office/officeart/2005/8/layout/hList1"/>
    <dgm:cxn modelId="{6A70CCC6-8FC4-46D3-839D-AC5F34F72236}" type="presParOf" srcId="{D273500C-AFD9-4037-9C11-EC382A936A38}" destId="{2B1717A5-008E-4097-95EF-82C3C0274AEF}" srcOrd="3" destOrd="0" presId="urn:microsoft.com/office/officeart/2005/8/layout/hList1"/>
    <dgm:cxn modelId="{1E1042D8-8CD0-4896-92F0-515579B299FF}" type="presParOf" srcId="{D273500C-AFD9-4037-9C11-EC382A936A38}" destId="{4F348280-1FAA-4A26-8264-73F0D6319E74}" srcOrd="4" destOrd="0" presId="urn:microsoft.com/office/officeart/2005/8/layout/hList1"/>
    <dgm:cxn modelId="{B947C9F9-BEE0-475C-B427-185639DCDBAD}" type="presParOf" srcId="{4F348280-1FAA-4A26-8264-73F0D6319E74}" destId="{13E1B029-D111-4FF9-BA89-10CDB541A271}" srcOrd="0" destOrd="0" presId="urn:microsoft.com/office/officeart/2005/8/layout/hList1"/>
    <dgm:cxn modelId="{F6A11FD6-0CED-4F1C-A2E2-A6D7A12939E3}" type="presParOf" srcId="{4F348280-1FAA-4A26-8264-73F0D6319E74}" destId="{29DAE4AD-8260-4F05-AE0B-20343360B059}" srcOrd="1" destOrd="0" presId="urn:microsoft.com/office/officeart/2005/8/layout/hList1"/>
    <dgm:cxn modelId="{DF071704-86C3-4595-8582-AD40A4ED1184}" type="presParOf" srcId="{D273500C-AFD9-4037-9C11-EC382A936A38}" destId="{2CEBEDCC-BFBD-40D3-8A8F-20ABD6D4E623}" srcOrd="5" destOrd="0" presId="urn:microsoft.com/office/officeart/2005/8/layout/hList1"/>
    <dgm:cxn modelId="{BC071281-6F86-4F48-9066-04F0FE74EBC8}" type="presParOf" srcId="{D273500C-AFD9-4037-9C11-EC382A936A38}" destId="{AB6B9220-8059-474E-AF79-D22BE3F80DF7}" srcOrd="6" destOrd="0" presId="urn:microsoft.com/office/officeart/2005/8/layout/hList1"/>
    <dgm:cxn modelId="{3DC59DF4-A581-4B4D-B26F-CEE777552E08}" type="presParOf" srcId="{AB6B9220-8059-474E-AF79-D22BE3F80DF7}" destId="{BB7F15CF-D2EF-419D-9BE4-8437BA9D008D}" srcOrd="0" destOrd="0" presId="urn:microsoft.com/office/officeart/2005/8/layout/hList1"/>
    <dgm:cxn modelId="{CE58ACF2-5F52-4783-8542-7B5085B6EC46}" type="presParOf" srcId="{AB6B9220-8059-474E-AF79-D22BE3F80DF7}" destId="{DC9F157B-2C0F-4305-B92C-151362367E7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37254-CAE1-4211-8D69-9EBA275ADF61}">
      <dsp:nvSpPr>
        <dsp:cNvPr id="0" name=""/>
        <dsp:cNvSpPr/>
      </dsp:nvSpPr>
      <dsp:spPr>
        <a:xfrm rot="5400000">
          <a:off x="5163769" y="-3584931"/>
          <a:ext cx="1724254" cy="897863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Financial Performance:</a:t>
          </a:r>
          <a:r>
            <a:rPr lang="en-US" sz="1400" kern="1200" dirty="0">
              <a:latin typeface="Aptos" panose="020B0004020202020204" pitchFamily="34" charset="0"/>
            </a:rPr>
            <a:t> Q2 2025 revenue reached $56.1 million, representing 700% year-over-year growth. Market capitalization of $13.04 billion positions </a:t>
          </a:r>
          <a:r>
            <a:rPr lang="en-US" sz="1400" kern="1200" dirty="0" err="1">
              <a:latin typeface="Aptos" panose="020B0004020202020204" pitchFamily="34" charset="0"/>
            </a:rPr>
            <a:t>NuScale</a:t>
          </a:r>
          <a:r>
            <a:rPr lang="en-US" sz="1400" kern="1200" dirty="0">
              <a:latin typeface="Aptos" panose="020B0004020202020204" pitchFamily="34" charset="0"/>
            </a:rPr>
            <a:t> among the top 1,000 companies globally by valuation.</a:t>
          </a:r>
          <a:endParaRPr lang="en-US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Core Product:</a:t>
          </a:r>
          <a:r>
            <a:rPr lang="en-US" sz="1400" kern="1200" dirty="0">
              <a:latin typeface="Aptos" panose="020B0004020202020204" pitchFamily="34" charset="0"/>
            </a:rPr>
            <a:t> Single flagship offering—the VOYGR™ SMR platform, delivering 77-924 MWe of scalable clean baseload power through modular deployment.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Infrastructure:</a:t>
          </a:r>
          <a:r>
            <a:rPr lang="en-US" sz="1400" kern="1200" dirty="0">
              <a:latin typeface="Aptos" panose="020B0004020202020204" pitchFamily="34" charset="0"/>
            </a:rPr>
            <a:t> Advanced engineering and testing facilities in Corvallis, Oregon (headquarters and R&amp;D center) and Richland, Tennessee (fabrication and testing), supporting design validation and commercial deployment.</a:t>
          </a:r>
        </a:p>
      </dsp:txBody>
      <dsp:txXfrm rot="-5400000">
        <a:off x="1536577" y="126432"/>
        <a:ext cx="8894468" cy="1555912"/>
      </dsp:txXfrm>
    </dsp:sp>
    <dsp:sp modelId="{076AE5CC-7172-48EF-B3E0-93CD348A845B}">
      <dsp:nvSpPr>
        <dsp:cNvPr id="0" name=""/>
        <dsp:cNvSpPr/>
      </dsp:nvSpPr>
      <dsp:spPr>
        <a:xfrm>
          <a:off x="385" y="2732"/>
          <a:ext cx="1536191" cy="180331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" panose="020B0004020202020204" pitchFamily="34" charset="0"/>
            </a:rPr>
            <a:t>Domestic Operations</a:t>
          </a:r>
          <a:endParaRPr lang="en-US" sz="1600" kern="1200" dirty="0"/>
        </a:p>
      </dsp:txBody>
      <dsp:txXfrm>
        <a:off x="75376" y="77723"/>
        <a:ext cx="1386209" cy="1653329"/>
      </dsp:txXfrm>
    </dsp:sp>
    <dsp:sp modelId="{FF03E432-D940-42B5-8F31-A6E0B244CD87}">
      <dsp:nvSpPr>
        <dsp:cNvPr id="0" name=""/>
        <dsp:cNvSpPr/>
      </dsp:nvSpPr>
      <dsp:spPr>
        <a:xfrm rot="5400000">
          <a:off x="5158898" y="-1686598"/>
          <a:ext cx="1724254" cy="8968926"/>
        </a:xfrm>
        <a:prstGeom prst="round2SameRect">
          <a:avLst/>
        </a:prstGeom>
        <a:solidFill>
          <a:schemeClr val="accent5">
            <a:tint val="40000"/>
            <a:alpha val="90000"/>
            <a:hueOff val="96667"/>
            <a:satOff val="12189"/>
            <a:lumOff val="127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96667"/>
              <a:satOff val="12189"/>
              <a:lumOff val="1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Strategic Partnerships:</a:t>
          </a:r>
          <a:r>
            <a:rPr lang="en-US" sz="1400" kern="1200" dirty="0">
              <a:latin typeface="Aptos" panose="020B0004020202020204" pitchFamily="34" charset="0"/>
            </a:rPr>
            <a:t> Secured government-backed agreements in key markets including Romania (462 MWe </a:t>
          </a:r>
          <a:r>
            <a:rPr lang="en-US" sz="1400" kern="1200" dirty="0" err="1">
              <a:latin typeface="Aptos" panose="020B0004020202020204" pitchFamily="34" charset="0"/>
            </a:rPr>
            <a:t>Doicești</a:t>
          </a:r>
          <a:r>
            <a:rPr lang="en-US" sz="1400" kern="1200" dirty="0">
              <a:latin typeface="Aptos" panose="020B0004020202020204" pitchFamily="34" charset="0"/>
            </a:rPr>
            <a:t> project), Poland (industrial applications), and Canada (grid-scale deployment), with commercial operations targeted for early 2030s.</a:t>
          </a:r>
          <a:endParaRPr lang="en-US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Revenue Profile:</a:t>
          </a:r>
          <a:r>
            <a:rPr lang="en-US" sz="1400" kern="1200" dirty="0">
              <a:latin typeface="Aptos" panose="020B0004020202020204" pitchFamily="34" charset="0"/>
            </a:rPr>
            <a:t> International contracts currently in early development phase, representing multi-billion dollar future revenue pipeline as projects advance from planning to construction.</a:t>
          </a:r>
        </a:p>
      </dsp:txBody>
      <dsp:txXfrm rot="-5400000">
        <a:off x="1536563" y="2019908"/>
        <a:ext cx="8884755" cy="1555912"/>
      </dsp:txXfrm>
    </dsp:sp>
    <dsp:sp modelId="{525F1853-FE34-4EA2-B175-F78A9DC48DEE}">
      <dsp:nvSpPr>
        <dsp:cNvPr id="0" name=""/>
        <dsp:cNvSpPr/>
      </dsp:nvSpPr>
      <dsp:spPr>
        <a:xfrm>
          <a:off x="385" y="1896209"/>
          <a:ext cx="1536177" cy="1803311"/>
        </a:xfrm>
        <a:prstGeom prst="roundRect">
          <a:avLst/>
        </a:prstGeom>
        <a:solidFill>
          <a:schemeClr val="accent5">
            <a:hueOff val="-179192"/>
            <a:satOff val="32371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" panose="020B0004020202020204" pitchFamily="34" charset="0"/>
            </a:rPr>
            <a:t>International Operations</a:t>
          </a:r>
          <a:endParaRPr lang="en-US" sz="1600" kern="1200" dirty="0"/>
        </a:p>
      </dsp:txBody>
      <dsp:txXfrm>
        <a:off x="75375" y="1971199"/>
        <a:ext cx="1386197" cy="1653331"/>
      </dsp:txXfrm>
    </dsp:sp>
    <dsp:sp modelId="{97EE5FB0-7AA6-422C-85C2-D8742959633B}">
      <dsp:nvSpPr>
        <dsp:cNvPr id="0" name=""/>
        <dsp:cNvSpPr/>
      </dsp:nvSpPr>
      <dsp:spPr>
        <a:xfrm rot="5400000">
          <a:off x="5160370" y="205439"/>
          <a:ext cx="1724254" cy="8971805"/>
        </a:xfrm>
        <a:prstGeom prst="round2SameRect">
          <a:avLst/>
        </a:prstGeom>
        <a:solidFill>
          <a:schemeClr val="accent5">
            <a:tint val="40000"/>
            <a:alpha val="90000"/>
            <a:hueOff val="193335"/>
            <a:satOff val="24378"/>
            <a:lumOff val="254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193335"/>
              <a:satOff val="24378"/>
              <a:lumOff val="25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Strategic Positioning:</a:t>
          </a:r>
          <a:r>
            <a:rPr lang="en-US" sz="1400" kern="1200" dirty="0">
              <a:latin typeface="Aptos" panose="020B0004020202020204" pitchFamily="34" charset="0"/>
            </a:rPr>
            <a:t> Designated as critical infrastructure for U.S. energy independence and a cornerstone technology for American nuclear exports, competing directly with Russian and Chinese state-backed SMR programs.</a:t>
          </a:r>
          <a:endParaRPr lang="en-US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ptos" panose="020B0004020202020204" pitchFamily="34" charset="0"/>
            </a:rPr>
            <a:t>Funding and Partnerships:</a:t>
          </a:r>
          <a:r>
            <a:rPr lang="en-US" sz="1400" kern="1200" dirty="0">
              <a:latin typeface="Aptos" panose="020B0004020202020204" pitchFamily="34" charset="0"/>
            </a:rPr>
            <a:t> Backed by $600+ million in Department of Energy grants, strategic investment from Fluor Corporation (majority shareholder), and commercial partnerships with Nuclearelectrica and major utilities spanning 12 countries.</a:t>
          </a:r>
        </a:p>
      </dsp:txBody>
      <dsp:txXfrm rot="-5400000">
        <a:off x="1536595" y="3913386"/>
        <a:ext cx="8887634" cy="1555912"/>
      </dsp:txXfrm>
    </dsp:sp>
    <dsp:sp modelId="{8EE5BD3A-852B-4927-BB39-2EE4CFCFB41F}">
      <dsp:nvSpPr>
        <dsp:cNvPr id="0" name=""/>
        <dsp:cNvSpPr/>
      </dsp:nvSpPr>
      <dsp:spPr>
        <a:xfrm>
          <a:off x="385" y="3789686"/>
          <a:ext cx="1536209" cy="1803311"/>
        </a:xfrm>
        <a:prstGeom prst="roundRect">
          <a:avLst/>
        </a:prstGeom>
        <a:solidFill>
          <a:schemeClr val="accent5">
            <a:hueOff val="-358383"/>
            <a:satOff val="64742"/>
            <a:lumOff val="1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" panose="020B0004020202020204" pitchFamily="34" charset="0"/>
            </a:rPr>
            <a:t>Innovation and Technology Leadership</a:t>
          </a:r>
          <a:endParaRPr lang="en-US" sz="1600" kern="1200" dirty="0"/>
        </a:p>
      </dsp:txBody>
      <dsp:txXfrm>
        <a:off x="75377" y="3864678"/>
        <a:ext cx="1386225" cy="1653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BC1EF-AC10-4E26-8876-1C7970766DC0}">
      <dsp:nvSpPr>
        <dsp:cNvPr id="0" name=""/>
        <dsp:cNvSpPr/>
      </dsp:nvSpPr>
      <dsp:spPr>
        <a:xfrm>
          <a:off x="3961" y="0"/>
          <a:ext cx="2381800" cy="8591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"/>
            </a:rPr>
            <a:t>Industrial Onshoring &amp; Electrification</a:t>
          </a:r>
          <a:endParaRPr lang="en-US" sz="1700" kern="1200" dirty="0"/>
        </a:p>
      </dsp:txBody>
      <dsp:txXfrm>
        <a:off x="3961" y="0"/>
        <a:ext cx="2381800" cy="859101"/>
      </dsp:txXfrm>
    </dsp:sp>
    <dsp:sp modelId="{DDA1215D-2A15-4411-8689-B93E07452D03}">
      <dsp:nvSpPr>
        <dsp:cNvPr id="0" name=""/>
        <dsp:cNvSpPr/>
      </dsp:nvSpPr>
      <dsp:spPr>
        <a:xfrm>
          <a:off x="3961" y="1312147"/>
          <a:ext cx="2381800" cy="41065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1700" kern="1200" dirty="0">
              <a:latin typeface="Aptos"/>
              <a:ea typeface="+mj-lt"/>
              <a:cs typeface="+mj-lt"/>
            </a:rPr>
            <a:t>Semiconductor fabs, hydrogen production, and heavy manufacturing require </a:t>
          </a:r>
          <a:r>
            <a:rPr lang="en-US" sz="1700" b="1" kern="1200" dirty="0">
              <a:latin typeface="Aptos"/>
              <a:ea typeface="+mj-lt"/>
              <a:cs typeface="+mj-lt"/>
            </a:rPr>
            <a:t>continuous, low-cost power</a:t>
          </a:r>
          <a:r>
            <a:rPr lang="en-US" sz="1700" kern="1200" dirty="0">
              <a:latin typeface="Aptos"/>
              <a:ea typeface="+mj-lt"/>
              <a:cs typeface="+mj-lt"/>
            </a:rPr>
            <a:t>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ptos"/>
              <a:ea typeface="+mj-lt"/>
              <a:cs typeface="+mj-lt"/>
            </a:rPr>
            <a:t>U.S. policy incentives (CHIPS Act, IRA) are catalyzing domestic industrial buildouts.</a:t>
          </a:r>
          <a:endParaRPr lang="en-US" sz="1700" kern="1200" dirty="0">
            <a:latin typeface="Aptos"/>
            <a:ea typeface="+mj-lt"/>
            <a:cs typeface="+mj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Aptos"/>
              <a:ea typeface="+mj-lt"/>
              <a:cs typeface="+mj-lt"/>
            </a:rPr>
            <a:t>SMRs offer </a:t>
          </a:r>
          <a:r>
            <a:rPr lang="en-US" sz="1700" b="1" kern="1200" dirty="0">
              <a:latin typeface="Aptos"/>
              <a:ea typeface="+mj-lt"/>
              <a:cs typeface="+mj-lt"/>
            </a:rPr>
            <a:t>co-location advantages</a:t>
          </a:r>
          <a:r>
            <a:rPr lang="en-US" sz="1700" kern="1200" dirty="0">
              <a:latin typeface="Aptos"/>
              <a:ea typeface="+mj-lt"/>
              <a:cs typeface="+mj-lt"/>
            </a:rPr>
            <a:t> and access to </a:t>
          </a:r>
          <a:r>
            <a:rPr lang="en-US" sz="1700" b="1" kern="1200" dirty="0">
              <a:latin typeface="Aptos"/>
              <a:ea typeface="+mj-lt"/>
              <a:cs typeface="+mj-lt"/>
            </a:rPr>
            <a:t>industrial heat</a:t>
          </a:r>
          <a:r>
            <a:rPr lang="en-US" sz="1700" kern="1200" dirty="0">
              <a:latin typeface="Aptos"/>
              <a:ea typeface="+mj-lt"/>
              <a:cs typeface="+mj-lt"/>
            </a:rPr>
            <a:t> for steel, cement, and chemical processes.</a:t>
          </a:r>
          <a:endParaRPr lang="en-US" sz="1700" kern="1200" dirty="0"/>
        </a:p>
      </dsp:txBody>
      <dsp:txXfrm>
        <a:off x="3961" y="1312147"/>
        <a:ext cx="2381800" cy="4106520"/>
      </dsp:txXfrm>
    </dsp:sp>
    <dsp:sp modelId="{53EAE0C5-114C-4343-AA14-CBB63ABDA9C5}">
      <dsp:nvSpPr>
        <dsp:cNvPr id="0" name=""/>
        <dsp:cNvSpPr/>
      </dsp:nvSpPr>
      <dsp:spPr>
        <a:xfrm>
          <a:off x="2719213" y="0"/>
          <a:ext cx="2381800" cy="859101"/>
        </a:xfrm>
        <a:prstGeom prst="rect">
          <a:avLst/>
        </a:prstGeom>
        <a:gradFill rotWithShape="0">
          <a:gsLst>
            <a:gs pos="0">
              <a:schemeClr val="accent5">
                <a:hueOff val="-119461"/>
                <a:satOff val="21581"/>
                <a:lumOff val="523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-119461"/>
                <a:satOff val="21581"/>
                <a:lumOff val="52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19461"/>
              <a:satOff val="21581"/>
              <a:lumOff val="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"/>
            </a:rPr>
            <a:t>Policy &amp; Financial Tailwinds</a:t>
          </a:r>
          <a:endParaRPr lang="en-US" sz="1700" kern="1200" dirty="0"/>
        </a:p>
      </dsp:txBody>
      <dsp:txXfrm>
        <a:off x="2719213" y="0"/>
        <a:ext cx="2381800" cy="859101"/>
      </dsp:txXfrm>
    </dsp:sp>
    <dsp:sp modelId="{74EE7969-3CB8-45F4-8068-F73A494A7169}">
      <dsp:nvSpPr>
        <dsp:cNvPr id="0" name=""/>
        <dsp:cNvSpPr/>
      </dsp:nvSpPr>
      <dsp:spPr>
        <a:xfrm>
          <a:off x="2719213" y="1312147"/>
          <a:ext cx="2381800" cy="4106520"/>
        </a:xfrm>
        <a:prstGeom prst="rect">
          <a:avLst/>
        </a:prstGeom>
        <a:solidFill>
          <a:schemeClr val="accent5">
            <a:tint val="40000"/>
            <a:alpha val="90000"/>
            <a:hueOff val="64445"/>
            <a:satOff val="8126"/>
            <a:lumOff val="84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64445"/>
              <a:satOff val="8126"/>
              <a:lumOff val="8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1700" kern="1200" dirty="0">
              <a:latin typeface="Aptos"/>
              <a:ea typeface="+mj-lt"/>
              <a:cs typeface="+mj-lt"/>
            </a:rPr>
            <a:t>The </a:t>
          </a:r>
          <a:r>
            <a:rPr lang="en-US" sz="1700" b="1" kern="1200" dirty="0">
              <a:latin typeface="Aptos"/>
              <a:ea typeface="+mj-lt"/>
              <a:cs typeface="+mj-lt"/>
            </a:rPr>
            <a:t>ADVANCE Act (2024)</a:t>
          </a:r>
          <a:r>
            <a:rPr lang="en-US" sz="1700" kern="1200" dirty="0">
              <a:latin typeface="Aptos"/>
              <a:ea typeface="+mj-lt"/>
              <a:cs typeface="+mj-lt"/>
            </a:rPr>
            <a:t> reduced NRC approval timelines by up to 40%.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Aptos"/>
              <a:ea typeface="+mj-lt"/>
              <a:cs typeface="+mj-lt"/>
            </a:rPr>
            <a:t>DOE loan guarantees</a:t>
          </a:r>
          <a:r>
            <a:rPr lang="en-US" sz="1700" kern="1200">
              <a:latin typeface="Aptos"/>
              <a:ea typeface="+mj-lt"/>
              <a:cs typeface="+mj-lt"/>
            </a:rPr>
            <a:t> and </a:t>
          </a:r>
          <a:r>
            <a:rPr lang="en-US" sz="1700" b="1" kern="1200">
              <a:latin typeface="Aptos"/>
              <a:ea typeface="+mj-lt"/>
              <a:cs typeface="+mj-lt"/>
            </a:rPr>
            <a:t>45U tax credits ($15/MWh)</a:t>
          </a:r>
          <a:r>
            <a:rPr lang="en-US" sz="1700" kern="1200">
              <a:latin typeface="Aptos"/>
              <a:ea typeface="+mj-lt"/>
              <a:cs typeface="+mj-lt"/>
            </a:rPr>
            <a:t> strengthen project economics.</a:t>
          </a:r>
          <a:endParaRPr lang="en-US" sz="1700" kern="1200" dirty="0">
            <a:latin typeface="Aptos"/>
            <a:ea typeface="+mj-lt"/>
            <a:cs typeface="+mj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ptos"/>
              <a:ea typeface="+mj-lt"/>
              <a:cs typeface="+mj-lt"/>
            </a:rPr>
            <a:t>Broad </a:t>
          </a:r>
          <a:r>
            <a:rPr lang="en-US" sz="1700" b="1" kern="1200">
              <a:latin typeface="Aptos"/>
              <a:ea typeface="+mj-lt"/>
              <a:cs typeface="+mj-lt"/>
            </a:rPr>
            <a:t>bipartisan support</a:t>
          </a:r>
          <a:r>
            <a:rPr lang="en-US" sz="1700" kern="1200">
              <a:latin typeface="Aptos"/>
              <a:ea typeface="+mj-lt"/>
              <a:cs typeface="+mj-lt"/>
            </a:rPr>
            <a:t> ensures long-term policy stability for nuclear investment</a:t>
          </a:r>
          <a:endParaRPr lang="en-US" sz="1700" kern="1200"/>
        </a:p>
      </dsp:txBody>
      <dsp:txXfrm>
        <a:off x="2719213" y="1312147"/>
        <a:ext cx="2381800" cy="4106520"/>
      </dsp:txXfrm>
    </dsp:sp>
    <dsp:sp modelId="{13E1B029-D111-4FF9-BA89-10CDB541A271}">
      <dsp:nvSpPr>
        <dsp:cNvPr id="0" name=""/>
        <dsp:cNvSpPr/>
      </dsp:nvSpPr>
      <dsp:spPr>
        <a:xfrm>
          <a:off x="5434465" y="0"/>
          <a:ext cx="2381800" cy="859101"/>
        </a:xfrm>
        <a:prstGeom prst="rect">
          <a:avLst/>
        </a:prstGeom>
        <a:gradFill rotWithShape="0">
          <a:gsLst>
            <a:gs pos="0">
              <a:schemeClr val="accent5">
                <a:hueOff val="-238922"/>
                <a:satOff val="43161"/>
                <a:lumOff val="1045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-238922"/>
                <a:satOff val="43161"/>
                <a:lumOff val="10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38922"/>
              <a:satOff val="43161"/>
              <a:lumOff val="10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"/>
            </a:rPr>
            <a:t>Technology Maturation &amp; Cost Competitiveness</a:t>
          </a:r>
          <a:endParaRPr lang="en-US" sz="1700" kern="1200" dirty="0"/>
        </a:p>
      </dsp:txBody>
      <dsp:txXfrm>
        <a:off x="5434465" y="0"/>
        <a:ext cx="2381800" cy="859101"/>
      </dsp:txXfrm>
    </dsp:sp>
    <dsp:sp modelId="{29DAE4AD-8260-4F05-AE0B-20343360B059}">
      <dsp:nvSpPr>
        <dsp:cNvPr id="0" name=""/>
        <dsp:cNvSpPr/>
      </dsp:nvSpPr>
      <dsp:spPr>
        <a:xfrm>
          <a:off x="5434465" y="1312147"/>
          <a:ext cx="2381800" cy="4106520"/>
        </a:xfrm>
        <a:prstGeom prst="rect">
          <a:avLst/>
        </a:prstGeom>
        <a:solidFill>
          <a:schemeClr val="accent5">
            <a:tint val="40000"/>
            <a:alpha val="90000"/>
            <a:hueOff val="128890"/>
            <a:satOff val="16252"/>
            <a:lumOff val="169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28890"/>
              <a:satOff val="16252"/>
              <a:lumOff val="16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1700" b="1" kern="1200" dirty="0" err="1">
              <a:latin typeface="Aptos"/>
              <a:ea typeface="+mj-lt"/>
              <a:cs typeface="+mj-lt"/>
            </a:rPr>
            <a:t>NuScale</a:t>
          </a:r>
          <a:r>
            <a:rPr lang="en-US" sz="1700" b="1" kern="1200" dirty="0">
              <a:latin typeface="Aptos"/>
              <a:ea typeface="+mj-lt"/>
              <a:cs typeface="+mj-lt"/>
            </a:rPr>
            <a:t>, X-energy, </a:t>
          </a:r>
          <a:r>
            <a:rPr lang="en-US" sz="1700" b="1" kern="1200" dirty="0" err="1">
              <a:latin typeface="Aptos"/>
              <a:ea typeface="+mj-lt"/>
              <a:cs typeface="+mj-lt"/>
            </a:rPr>
            <a:t>TerraPower</a:t>
          </a:r>
          <a:r>
            <a:rPr lang="en-US" sz="1700" kern="1200" dirty="0">
              <a:latin typeface="Aptos"/>
              <a:ea typeface="+mj-lt"/>
              <a:cs typeface="+mj-lt"/>
            </a:rPr>
            <a:t> are advancing from design into active construction phases.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Aptos"/>
              <a:ea typeface="+mj-lt"/>
              <a:cs typeface="+mj-lt"/>
            </a:rPr>
            <a:t>Factory fabrication</a:t>
          </a:r>
          <a:r>
            <a:rPr lang="en-US" sz="1700" kern="1200">
              <a:latin typeface="Aptos"/>
              <a:ea typeface="+mj-lt"/>
              <a:cs typeface="+mj-lt"/>
            </a:rPr>
            <a:t> enables scalable production and cost deflation through learning curves.</a:t>
          </a:r>
          <a:endParaRPr lang="en-US" sz="1700" kern="1200" dirty="0">
            <a:latin typeface="Aptos"/>
            <a:ea typeface="+mj-lt"/>
            <a:cs typeface="+mj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ptos"/>
              <a:ea typeface="+mj-lt"/>
              <a:cs typeface="+mj-lt"/>
            </a:rPr>
            <a:t>Expected </a:t>
          </a:r>
          <a:r>
            <a:rPr lang="en-US" sz="1700" b="1" kern="1200">
              <a:latin typeface="Aptos"/>
              <a:ea typeface="+mj-lt"/>
              <a:cs typeface="+mj-lt"/>
            </a:rPr>
            <a:t>LCOE of $60–90/MWh</a:t>
          </a:r>
          <a:r>
            <a:rPr lang="en-US" sz="1700" kern="1200">
              <a:latin typeface="Aptos"/>
              <a:ea typeface="+mj-lt"/>
              <a:cs typeface="+mj-lt"/>
            </a:rPr>
            <a:t> makes SMRs cost-competitive with gas — minus the fuel volatility.</a:t>
          </a:r>
          <a:endParaRPr lang="en-US" sz="1700" kern="1200"/>
        </a:p>
      </dsp:txBody>
      <dsp:txXfrm>
        <a:off x="5434465" y="1312147"/>
        <a:ext cx="2381800" cy="4106520"/>
      </dsp:txXfrm>
    </dsp:sp>
    <dsp:sp modelId="{BB7F15CF-D2EF-419D-9BE4-8437BA9D008D}">
      <dsp:nvSpPr>
        <dsp:cNvPr id="0" name=""/>
        <dsp:cNvSpPr/>
      </dsp:nvSpPr>
      <dsp:spPr>
        <a:xfrm>
          <a:off x="8149717" y="0"/>
          <a:ext cx="2381800" cy="859101"/>
        </a:xfrm>
        <a:prstGeom prst="rect">
          <a:avLst/>
        </a:prstGeom>
        <a:gradFill rotWithShape="0">
          <a:gsLst>
            <a:gs pos="0">
              <a:schemeClr val="accent5">
                <a:hueOff val="-358383"/>
                <a:satOff val="64742"/>
                <a:lumOff val="1568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-358383"/>
                <a:satOff val="64742"/>
                <a:lumOff val="156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58383"/>
              <a:satOff val="64742"/>
              <a:lumOff val="15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"/>
            </a:rPr>
            <a:t>Capital Efficiency &amp; Market Accessibility</a:t>
          </a:r>
          <a:endParaRPr lang="en-US" sz="1700" kern="1200" dirty="0"/>
        </a:p>
      </dsp:txBody>
      <dsp:txXfrm>
        <a:off x="8149717" y="0"/>
        <a:ext cx="2381800" cy="859101"/>
      </dsp:txXfrm>
    </dsp:sp>
    <dsp:sp modelId="{DC9F157B-2C0F-4305-B92C-151362367E73}">
      <dsp:nvSpPr>
        <dsp:cNvPr id="0" name=""/>
        <dsp:cNvSpPr/>
      </dsp:nvSpPr>
      <dsp:spPr>
        <a:xfrm>
          <a:off x="8149717" y="1312147"/>
          <a:ext cx="2381800" cy="4106520"/>
        </a:xfrm>
        <a:prstGeom prst="rect">
          <a:avLst/>
        </a:prstGeom>
        <a:solidFill>
          <a:schemeClr val="accent5">
            <a:tint val="40000"/>
            <a:alpha val="90000"/>
            <a:hueOff val="193335"/>
            <a:satOff val="24378"/>
            <a:lumOff val="254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93335"/>
              <a:satOff val="24378"/>
              <a:lumOff val="25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1700" b="1" kern="1200">
              <a:latin typeface="Aptos"/>
              <a:ea typeface="+mj-lt"/>
              <a:cs typeface="+mj-lt"/>
            </a:rPr>
            <a:t>$1–3B modular projects</a:t>
          </a:r>
          <a:r>
            <a:rPr lang="en-US" sz="1700" kern="1200">
              <a:latin typeface="Aptos"/>
              <a:ea typeface="+mj-lt"/>
              <a:cs typeface="+mj-lt"/>
            </a:rPr>
            <a:t> vs. $10–20B conventional nuclear enable more flexible financing.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Aptos"/>
              <a:ea typeface="+mj-lt"/>
              <a:cs typeface="+mj-lt"/>
            </a:rPr>
            <a:t>3–5 year construction cycles</a:t>
          </a:r>
          <a:r>
            <a:rPr lang="en-US" sz="1700" kern="1200">
              <a:latin typeface="Aptos"/>
              <a:ea typeface="+mj-lt"/>
              <a:cs typeface="+mj-lt"/>
            </a:rPr>
            <a:t> shorten payback periods and reduce financing exposure.</a:t>
          </a:r>
          <a:endParaRPr lang="en-US" sz="1700" kern="1200" dirty="0">
            <a:latin typeface="Aptos"/>
            <a:ea typeface="+mj-lt"/>
            <a:cs typeface="+mj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ptos"/>
              <a:ea typeface="+mj-lt"/>
              <a:cs typeface="+mj-lt"/>
            </a:rPr>
            <a:t>Modular scale expands access for utilities, governments, and private investors alike.</a:t>
          </a:r>
          <a:endParaRPr lang="en-US" sz="1700" kern="1200" dirty="0">
            <a:latin typeface="Aptos"/>
            <a:ea typeface="+mj-lt"/>
            <a:cs typeface="+mj-lt"/>
          </a:endParaRPr>
        </a:p>
      </dsp:txBody>
      <dsp:txXfrm>
        <a:off x="8149717" y="1312147"/>
        <a:ext cx="2381800" cy="410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NU" descr="NU"/>
          <p:cNvPicPr>
            <a:picLocks noChangeAspect="1"/>
          </p:cNvPicPr>
          <p:nvPr/>
        </p:nvPicPr>
        <p:blipFill>
          <a:blip r:embed="rId2"/>
          <a:srcRect l="27991" r="10893"/>
          <a:stretch>
            <a:fillRect/>
          </a:stretch>
        </p:blipFill>
        <p:spPr>
          <a:xfrm>
            <a:off x="5913123" y="9"/>
            <a:ext cx="6278960" cy="6857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" y="0"/>
                </a:moveTo>
                <a:lnTo>
                  <a:pt x="128" y="206"/>
                </a:lnTo>
                <a:cubicBezTo>
                  <a:pt x="44" y="970"/>
                  <a:pt x="0" y="1745"/>
                  <a:pt x="0" y="2530"/>
                </a:cubicBezTo>
                <a:cubicBezTo>
                  <a:pt x="0" y="10375"/>
                  <a:pt x="4341" y="17292"/>
                  <a:pt x="10944" y="21376"/>
                </a:cubicBezTo>
                <a:lnTo>
                  <a:pt x="1132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5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" name="Straight Connector"/>
          <p:cNvSpPr/>
          <p:nvPr/>
        </p:nvSpPr>
        <p:spPr>
          <a:xfrm>
            <a:off x="448578" y="2294624"/>
            <a:ext cx="4744532" cy="1"/>
          </a:xfrm>
          <a:prstGeom prst="line">
            <a:avLst/>
          </a:prstGeom>
          <a:ln w="28575">
            <a:solidFill>
              <a:srgbClr val="D41B2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5268686" y="2415289"/>
            <a:ext cx="5932714" cy="1208073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8686" y="3783445"/>
            <a:ext cx="5932714" cy="5318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" name="Picture 7" descr="Picture 7"/>
          <p:cNvPicPr>
            <a:picLocks noChangeAspect="1"/>
          </p:cNvPicPr>
          <p:nvPr/>
        </p:nvPicPr>
        <p:blipFill>
          <a:blip r:embed="rId2"/>
          <a:srcRect r="19481"/>
          <a:stretch>
            <a:fillRect/>
          </a:stretch>
        </p:blipFill>
        <p:spPr>
          <a:xfrm>
            <a:off x="0" y="456883"/>
            <a:ext cx="4786087" cy="5944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6088893"/>
            <a:ext cx="1714500" cy="48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traight Connector 16"/>
          <p:cNvSpPr/>
          <p:nvPr/>
        </p:nvSpPr>
        <p:spPr>
          <a:xfrm>
            <a:off x="5355778" y="3694101"/>
            <a:ext cx="3686629" cy="3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Picture 6"/>
          <p:cNvPicPr>
            <a:picLocks noChangeAspect="1"/>
          </p:cNvPicPr>
          <p:nvPr/>
        </p:nvPicPr>
        <p:blipFill>
          <a:blip r:embed="rId2"/>
          <a:srcRect l="17999" r="11173" b="16731"/>
          <a:stretch>
            <a:fillRect/>
          </a:stretch>
        </p:blipFill>
        <p:spPr>
          <a:xfrm>
            <a:off x="-1" y="-1"/>
            <a:ext cx="583334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524625" y="2486031"/>
            <a:ext cx="4676774" cy="1208073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24625" y="1774040"/>
            <a:ext cx="4676774" cy="5318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b="1">
                <a:solidFill>
                  <a:srgbClr val="595959"/>
                </a:solidFill>
              </a:defRPr>
            </a:lvl1pPr>
            <a:lvl2pPr marL="0" indent="0">
              <a:buClrTx/>
              <a:buSzTx/>
              <a:buFontTx/>
              <a:buNone/>
              <a:defRPr b="1">
                <a:solidFill>
                  <a:srgbClr val="595959"/>
                </a:solidFill>
              </a:defRPr>
            </a:lvl2pPr>
            <a:lvl3pPr marL="0" indent="0">
              <a:buClrTx/>
              <a:buSzTx/>
              <a:buFontTx/>
              <a:buNone/>
              <a:defRPr b="1">
                <a:solidFill>
                  <a:srgbClr val="595959"/>
                </a:solidFill>
              </a:defRPr>
            </a:lvl3pPr>
            <a:lvl4pPr marL="0" indent="0">
              <a:buClrTx/>
              <a:buSzTx/>
              <a:buFontTx/>
              <a:buNone/>
              <a:defRPr b="1">
                <a:solidFill>
                  <a:srgbClr val="595959"/>
                </a:solidFill>
              </a:defRPr>
            </a:lvl4pPr>
            <a:lvl5pPr marL="0" indent="0">
              <a:buClrTx/>
              <a:buSzTx/>
              <a:buFontTx/>
              <a:buNone/>
              <a:defRPr b="1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DD278-033A-6F71-CC14-BDD4D5526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54" name="Picture 7" descr="Picture 7"/>
          <p:cNvPicPr>
            <a:picLocks noChangeAspect="1"/>
          </p:cNvPicPr>
          <p:nvPr/>
        </p:nvPicPr>
        <p:blipFill>
          <a:blip r:embed="rId2"/>
          <a:srcRect l="53210" t="19" r="34567" b="16100"/>
          <a:stretch>
            <a:fillRect/>
          </a:stretch>
        </p:blipFill>
        <p:spPr>
          <a:xfrm>
            <a:off x="11192932" y="1593"/>
            <a:ext cx="999069" cy="685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9" descr="Picture 9"/>
          <p:cNvPicPr>
            <a:picLocks noChangeAspect="1"/>
          </p:cNvPicPr>
          <p:nvPr/>
        </p:nvPicPr>
        <p:blipFill>
          <a:blip r:embed="rId3"/>
          <a:srcRect l="22363" t="30353" r="19847" b="15943"/>
          <a:stretch>
            <a:fillRect/>
          </a:stretch>
        </p:blipFill>
        <p:spPr>
          <a:xfrm>
            <a:off x="11353800" y="5966882"/>
            <a:ext cx="838202" cy="778935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5AF49-453D-0351-C99A-F88F48ED6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356810" y="365125"/>
            <a:ext cx="11414012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64" name="Picture 9" descr="Picture 9"/>
          <p:cNvPicPr>
            <a:picLocks noChangeAspect="1"/>
          </p:cNvPicPr>
          <p:nvPr/>
        </p:nvPicPr>
        <p:blipFill>
          <a:blip r:embed="rId2"/>
          <a:srcRect l="22363" t="30353" r="19847" b="15943"/>
          <a:stretch>
            <a:fillRect/>
          </a:stretch>
        </p:blipFill>
        <p:spPr>
          <a:xfrm>
            <a:off x="11353800" y="5966882"/>
            <a:ext cx="838202" cy="778935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F9C6-67EE-9708-4625-3499C828C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6814" y="1825625"/>
            <a:ext cx="476673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" name="Picture 7" descr="Picture 7"/>
          <p:cNvPicPr>
            <a:picLocks noChangeAspect="1"/>
          </p:cNvPicPr>
          <p:nvPr/>
        </p:nvPicPr>
        <p:blipFill>
          <a:blip r:embed="rId2"/>
          <a:srcRect l="53210" t="19" r="34567" b="16100"/>
          <a:stretch>
            <a:fillRect/>
          </a:stretch>
        </p:blipFill>
        <p:spPr>
          <a:xfrm>
            <a:off x="11192932" y="1593"/>
            <a:ext cx="999069" cy="685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9" descr="Picture 9"/>
          <p:cNvPicPr>
            <a:picLocks noChangeAspect="1"/>
          </p:cNvPicPr>
          <p:nvPr/>
        </p:nvPicPr>
        <p:blipFill>
          <a:blip r:embed="rId3"/>
          <a:srcRect l="22363" t="30353" r="19847" b="15943"/>
          <a:stretch>
            <a:fillRect/>
          </a:stretch>
        </p:blipFill>
        <p:spPr>
          <a:xfrm>
            <a:off x="11353800" y="5966882"/>
            <a:ext cx="838202" cy="778935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traight Connector 6"/>
          <p:cNvSpPr/>
          <p:nvPr/>
        </p:nvSpPr>
        <p:spPr>
          <a:xfrm flipH="1">
            <a:off x="5614612" y="2598056"/>
            <a:ext cx="3" cy="2278745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92FB9-1C7A-4680-F6C1-BEDD3FBBBC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6813" y="36512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6813" y="1690688"/>
            <a:ext cx="10515601" cy="4486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7" descr="Picture 7"/>
          <p:cNvPicPr>
            <a:picLocks noChangeAspect="1"/>
          </p:cNvPicPr>
          <p:nvPr/>
        </p:nvPicPr>
        <p:blipFill>
          <a:blip r:embed="rId9"/>
          <a:srcRect l="53210" t="19" r="34567" b="16100"/>
          <a:stretch>
            <a:fillRect/>
          </a:stretch>
        </p:blipFill>
        <p:spPr>
          <a:xfrm>
            <a:off x="11192932" y="1593"/>
            <a:ext cx="999069" cy="685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9" descr="Picture 9"/>
          <p:cNvPicPr>
            <a:picLocks noChangeAspect="1"/>
          </p:cNvPicPr>
          <p:nvPr/>
        </p:nvPicPr>
        <p:blipFill>
          <a:blip r:embed="rId10"/>
          <a:srcRect l="22363" t="30353" r="19847" b="15943"/>
          <a:stretch>
            <a:fillRect/>
          </a:stretch>
        </p:blipFill>
        <p:spPr>
          <a:xfrm>
            <a:off x="11353800" y="5966882"/>
            <a:ext cx="838202" cy="77893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6813" y="6356350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C00000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C00000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/>
          <p:nvPr/>
        </p:nvSpPr>
        <p:spPr>
          <a:xfrm>
            <a:off x="447042" y="2412594"/>
            <a:ext cx="5463745" cy="315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rmAutofit/>
          </a:bodyPr>
          <a:lstStyle/>
          <a:p>
            <a:pPr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olidFill>
                  <a:srgbClr val="C00000"/>
                </a:solidFill>
                <a:latin typeface="Aptos Display"/>
              </a:rPr>
              <a:t>Ticker:</a:t>
            </a:r>
            <a:r>
              <a:rPr lang="en-US" sz="2400" dirty="0">
                <a:solidFill>
                  <a:schemeClr val="tx1"/>
                </a:solidFill>
                <a:latin typeface="Aptos Display"/>
              </a:rPr>
              <a:t> SMR</a:t>
            </a:r>
          </a:p>
          <a:p>
            <a:pPr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C00000"/>
                </a:solidFill>
                <a:latin typeface="Aptos Display"/>
              </a:rPr>
              <a:t>Sector</a:t>
            </a:r>
            <a:r>
              <a:rPr sz="2400" b="1" dirty="0">
                <a:solidFill>
                  <a:srgbClr val="C00000"/>
                </a:solidFill>
                <a:latin typeface="Aptos Display"/>
              </a:rPr>
              <a:t>:</a:t>
            </a:r>
            <a:r>
              <a:rPr sz="2400" b="0" dirty="0">
                <a:solidFill>
                  <a:schemeClr val="tx1"/>
                </a:solidFill>
                <a:latin typeface="Aptos Display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ptos Display"/>
              </a:rPr>
              <a:t>Industrials</a:t>
            </a:r>
          </a:p>
          <a:p>
            <a:pPr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C00000"/>
                </a:solidFill>
                <a:latin typeface="Aptos Display"/>
              </a:rPr>
              <a:t>Industry</a:t>
            </a:r>
            <a:r>
              <a:rPr sz="2400" b="1" dirty="0">
                <a:solidFill>
                  <a:srgbClr val="C00000"/>
                </a:solidFill>
                <a:latin typeface="Aptos Display"/>
              </a:rPr>
              <a:t>:</a:t>
            </a:r>
            <a:r>
              <a:rPr sz="2400" b="0" dirty="0">
                <a:solidFill>
                  <a:schemeClr val="tx1"/>
                </a:solidFill>
                <a:latin typeface="Aptos Display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ptos Display"/>
              </a:rPr>
              <a:t>Nuclear Power Generation Equipment &amp; Systems</a:t>
            </a:r>
            <a:endParaRPr lang="en-US" sz="2400" b="1" dirty="0">
              <a:solidFill>
                <a:schemeClr val="tx1"/>
              </a:solidFill>
              <a:latin typeface="Aptos Display"/>
            </a:endParaRPr>
          </a:p>
          <a:p>
            <a:pPr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2400" dirty="0">
              <a:solidFill>
                <a:schemeClr val="tx1"/>
              </a:solidFill>
              <a:latin typeface="Aptos Display"/>
            </a:endParaRPr>
          </a:p>
          <a:p>
            <a:pPr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olidFill>
                  <a:srgbClr val="C00000"/>
                </a:solidFill>
                <a:latin typeface="Aptos Display"/>
              </a:rPr>
              <a:t>Recommendation</a:t>
            </a:r>
            <a:r>
              <a:rPr sz="2400" b="1" dirty="0">
                <a:solidFill>
                  <a:srgbClr val="C00000"/>
                </a:solidFill>
                <a:latin typeface="Aptos Display"/>
              </a:rPr>
              <a:t>:</a:t>
            </a:r>
            <a:r>
              <a:rPr sz="2400" b="0" dirty="0">
                <a:solidFill>
                  <a:schemeClr val="tx1"/>
                </a:solidFill>
                <a:latin typeface="Aptos Display"/>
              </a:rPr>
              <a:t> </a:t>
            </a:r>
            <a:r>
              <a:rPr sz="2400" b="1" dirty="0">
                <a:solidFill>
                  <a:schemeClr val="tx1"/>
                </a:solidFill>
                <a:latin typeface="Aptos Display"/>
              </a:rPr>
              <a:t>BUY</a:t>
            </a:r>
          </a:p>
        </p:txBody>
      </p:sp>
      <p:sp>
        <p:nvSpPr>
          <p:cNvPr id="87" name="Subtitle 2"/>
          <p:cNvSpPr txBox="1"/>
          <p:nvPr/>
        </p:nvSpPr>
        <p:spPr>
          <a:xfrm>
            <a:off x="451580" y="5563737"/>
            <a:ext cx="7158367" cy="846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rmAutofit/>
          </a:bodyPr>
          <a:lstStyle/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C00000"/>
                </a:solidFill>
                <a:latin typeface="Aptos Display"/>
              </a:rPr>
              <a:t>Presented By: </a:t>
            </a:r>
            <a:endParaRPr lang="en-US" b="1" dirty="0">
              <a:latin typeface="Aptos Display"/>
            </a:endParaRPr>
          </a:p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2000" b="1" dirty="0">
              <a:latin typeface="Aptos Display"/>
            </a:endParaRPr>
          </a:p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Aptos Display"/>
              </a:rPr>
              <a:t>Ronith Rajesh Reddy</a:t>
            </a:r>
            <a:r>
              <a:rPr lang="en-US" b="1" dirty="0">
                <a:latin typeface="Aptos Display"/>
              </a:rPr>
              <a:t>, Rafe Patrone,</a:t>
            </a:r>
            <a:r>
              <a:rPr b="1" dirty="0">
                <a:latin typeface="Aptos Display"/>
              </a:rPr>
              <a:t> and</a:t>
            </a:r>
            <a:r>
              <a:rPr lang="en-US" b="1" dirty="0">
                <a:latin typeface="Aptos Display"/>
              </a:rPr>
              <a:t> Bansi Thakkar</a:t>
            </a:r>
            <a:endParaRPr b="1">
              <a:latin typeface="Aptos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73A6A-4595-385F-56AE-B9EC38E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78" y="608073"/>
            <a:ext cx="4332713" cy="1609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342F-4632-0109-EB23-B0507796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17" y="136396"/>
            <a:ext cx="10515601" cy="1325563"/>
          </a:xfrm>
        </p:spPr>
        <p:txBody>
          <a:bodyPr/>
          <a:lstStyle/>
          <a:p>
            <a:r>
              <a:rPr lang="en-US" b="1" dirty="0">
                <a:latin typeface="Aptos"/>
              </a:rPr>
              <a:t>Investment Thesis</a:t>
            </a:r>
            <a:br>
              <a:rPr lang="en-US" b="1" dirty="0">
                <a:latin typeface="Aptos"/>
              </a:rPr>
            </a:br>
            <a:endParaRPr lang="en-US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EB5DFE5-F92A-0201-55F0-EEDDD04B2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431936"/>
              </p:ext>
            </p:extLst>
          </p:nvPr>
        </p:nvGraphicFramePr>
        <p:xfrm>
          <a:off x="605164" y="928390"/>
          <a:ext cx="105354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364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BABF-B99D-DFE9-FB31-6501CE3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54" y="1493782"/>
            <a:ext cx="12593284" cy="3414210"/>
          </a:xfrm>
        </p:spPr>
        <p:txBody>
          <a:bodyPr>
            <a:normAutofit/>
          </a:bodyPr>
          <a:lstStyle/>
          <a:p>
            <a:r>
              <a:rPr lang="en-US" sz="6000" dirty="0"/>
              <a:t>Catalysts</a:t>
            </a:r>
          </a:p>
        </p:txBody>
      </p:sp>
    </p:spTree>
    <p:extLst>
      <p:ext uri="{BB962C8B-B14F-4D97-AF65-F5344CB8AC3E}">
        <p14:creationId xmlns:p14="http://schemas.microsoft.com/office/powerpoint/2010/main" val="39399588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9D397-0434-D58B-BEB4-01204CA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6BC111F7-F77A-2374-4FA7-BB584DB6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914400"/>
            <a:ext cx="5760720" cy="5760720"/>
          </a:xfrm>
          <a:prstGeom prst="rect">
            <a:avLst/>
          </a:prstGeom>
        </p:spPr>
      </p:pic>
      <p:sp>
        <p:nvSpPr>
          <p:cNvPr id="127" name="Title 1">
            <a:extLst>
              <a:ext uri="{FF2B5EF4-FFF2-40B4-BE49-F238E27FC236}">
                <a16:creationId xmlns:a16="http://schemas.microsoft.com/office/drawing/2014/main" id="{C9C381DE-6082-6E96-B06B-49A2F835DA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312" y="-113831"/>
            <a:ext cx="10515601" cy="1325563"/>
          </a:xfrm>
        </p:spPr>
        <p:txBody>
          <a:bodyPr anchor="ctr">
            <a:normAutofit/>
          </a:bodyPr>
          <a:lstStyle>
            <a:lvl1pPr>
              <a:defRPr sz="3900"/>
            </a:lvl1pPr>
          </a:lstStyle>
          <a:p>
            <a:r>
              <a:rPr lang="en-US" sz="3200" b="1" dirty="0">
                <a:latin typeface="Aptos"/>
              </a:rPr>
              <a:t>Regulatory &amp; Technical Milestones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B33FB-5BBD-4B5B-5F85-708D84A80593}"/>
              </a:ext>
            </a:extLst>
          </p:cNvPr>
          <p:cNvSpPr txBox="1"/>
          <p:nvPr/>
        </p:nvSpPr>
        <p:spPr>
          <a:xfrm>
            <a:off x="547312" y="914400"/>
            <a:ext cx="6940608" cy="5760720"/>
          </a:xfrm>
          <a:prstGeom prst="rect">
            <a:avLst/>
          </a:prstGeom>
          <a:solidFill>
            <a:schemeClr val="accent6">
              <a:lumMod val="50000"/>
              <a:alpha val="5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45718" tIns="45718" rIns="45718" bIns="45718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Unmatched Regulatory Position: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NuScale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remains the only NRC-certified SMR design globally—competitors are years behind, creating insurmountable first-mover advantage in securing early commercial contracts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77 MWe Power Uprate (Mid-2025):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NRC approval progressing on schedule to increase output by 54% per module, fundamentally improving project economics and customer ROI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Construction Transition: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First commercial plant site preparation complete with concrete pour expected in 2026, marking the industry's shift from development to physical deployment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Revenue Inflection Underway: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Early-stage revenues from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RoPower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Romania engineering work accelerating, with increasing visibility as FEED Phase 2 advances toward construction contracts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Combined License (COL) Pipeline: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Multiple site-specific licenses in final review, each approval immediately unlocks construction start and billions in project value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Commercial Operation (2029-2030):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These milestones collectively de-risk the technology and validate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NuScale's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near-term deployment readiness, with first units demonstrating real-world performance to catalyze fleet orders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Each milestone achieved strengthens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NuScale's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competitive moat and accelerates the path to scaled commercial deployment</a:t>
            </a:r>
          </a:p>
        </p:txBody>
      </p:sp>
      <p:sp>
        <p:nvSpPr>
          <p:cNvPr id="124" name="Slide Number Placeholder 2" hidden="1">
            <a:extLst>
              <a:ext uri="{FF2B5EF4-FFF2-40B4-BE49-F238E27FC236}">
                <a16:creationId xmlns:a16="http://schemas.microsoft.com/office/drawing/2014/main" id="{9F6BC5EC-4328-7B9A-3BAC-9B0AD94D016D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356350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/>
              <a:pPr>
                <a:spcAft>
                  <a:spcPts val="600"/>
                </a:spcAft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6465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570173" y="-82096"/>
            <a:ext cx="10515601" cy="1325563"/>
          </a:xfrm>
        </p:spPr>
        <p:txBody>
          <a:bodyPr anchor="ctr">
            <a:normAutofit/>
          </a:bodyPr>
          <a:lstStyle>
            <a:lvl1pPr>
              <a:defRPr sz="3900"/>
            </a:lvl1pPr>
          </a:lstStyle>
          <a:p>
            <a:r>
              <a:rPr lang="en-US" sz="3200" b="1" dirty="0">
                <a:latin typeface="Aptos"/>
              </a:rPr>
              <a:t>Commercial Traction &amp; Revenue Visibility</a:t>
            </a:r>
            <a:endParaRPr lang="en-US" sz="3200" dirty="0">
              <a:latin typeface="Apto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D4EF5-987D-A947-1DBC-80E2C1E712C7}"/>
              </a:ext>
            </a:extLst>
          </p:cNvPr>
          <p:cNvSpPr txBox="1"/>
          <p:nvPr/>
        </p:nvSpPr>
        <p:spPr>
          <a:xfrm>
            <a:off x="6141120" y="1474788"/>
            <a:ext cx="4944654" cy="4913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45718" tIns="45718" rIns="45718" bIns="45718" numCol="1" spcCol="3810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ptos"/>
            </a:endParaRPr>
          </a:p>
        </p:txBody>
      </p:sp>
      <p:sp>
        <p:nvSpPr>
          <p:cNvPr id="124" name="Slide Number Placeholder 2" hidden="1"/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356350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/>
              <a:pPr>
                <a:spcAft>
                  <a:spcPts val="600"/>
                </a:spcAft>
              </a:pPr>
              <a:t>13</a:t>
            </a:fld>
            <a:endParaRPr/>
          </a:p>
        </p:txBody>
      </p:sp>
      <p:pic>
        <p:nvPicPr>
          <p:cNvPr id="5" name="Picture 4" descr="A crane lifting a large container in water&#10;&#10;AI-generated content may be incorrect.">
            <a:extLst>
              <a:ext uri="{FF2B5EF4-FFF2-40B4-BE49-F238E27FC236}">
                <a16:creationId xmlns:a16="http://schemas.microsoft.com/office/drawing/2014/main" id="{00AEA584-3377-979F-81C2-6B4B2920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6" y="956673"/>
            <a:ext cx="5762534" cy="5762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C51C5-8FFA-E0EC-667D-7F07ABBE5A22}"/>
              </a:ext>
            </a:extLst>
          </p:cNvPr>
          <p:cNvSpPr txBox="1"/>
          <p:nvPr/>
        </p:nvSpPr>
        <p:spPr>
          <a:xfrm>
            <a:off x="4925059" y="934720"/>
            <a:ext cx="6656128" cy="5760720"/>
          </a:xfrm>
          <a:prstGeom prst="rect">
            <a:avLst/>
          </a:prstGeom>
          <a:solidFill>
            <a:schemeClr val="accent6">
              <a:lumMod val="50000"/>
              <a:alpha val="5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45718" tIns="45718" rIns="45718" bIns="45718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Commercial Breakthrough Imminent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First firm customer order anticipated by late 2025, validating market demand. Romania's 462 MWe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RoPower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project—the world's first commercial SMR deployment—advances toward final investment decision in Q1-Q2 2026, with six VOYGR modules ready for construction.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Accelerating Market Traction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Active negotiations spanning utilities, hyperscale data centers, and industrial customers, with multiple coal-to-nuclear conversion opportunities in advanced discussions. Strategic equity investments from tech giants (Microsoft, Google, Amazon) signal private sector confidence in SMR economics.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Supply Chain &amp; Manufacturing Ready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Key partnerships operationalized with URPV (reactor modules), Framatome (nuclear fuel), Honeywell and Paragon (control systems)—enabling scaled production as orders materialize.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Revenue Momentum Building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 Q1 2025 revenue surged to $13M from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</a:rPr>
              <a:t>$0.5M prior quarter, reflecting engineering contract acceleration. Broad power purchase agreement (PPA) interest from diverse sectors indicates robust demand pipeline converting to contracted backlog.</a:t>
            </a:r>
          </a:p>
          <a:p>
            <a:pPr algn="just"/>
            <a:endParaRPr lang="en-US" sz="1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531710" y="-100961"/>
            <a:ext cx="10515601" cy="1325563"/>
          </a:xfrm>
        </p:spPr>
        <p:txBody>
          <a:bodyPr anchor="ctr">
            <a:normAutofit/>
          </a:bodyPr>
          <a:lstStyle>
            <a:lvl1pPr>
              <a:defRPr sz="3900"/>
            </a:lvl1pPr>
          </a:lstStyle>
          <a:p>
            <a:r>
              <a:rPr lang="en-US" sz="3200" b="1" dirty="0">
                <a:latin typeface="Aptos" panose="020B0004020202020204" pitchFamily="34" charset="0"/>
              </a:rPr>
              <a:t>Government Support &amp; Funding Acceleration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142" name="Slide Number Placeholder 2" hidden="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/>
              <a:pPr>
                <a:spcAft>
                  <a:spcPts val="600"/>
                </a:spcAft>
              </a:pPr>
              <a:t>14</a:t>
            </a:fld>
            <a:endParaRPr/>
          </a:p>
        </p:txBody>
      </p:sp>
      <p:pic>
        <p:nvPicPr>
          <p:cNvPr id="9" name="Picture 8" descr="A group of soldiers in a desert&#10;&#10;AI-generated content may be incorrect.">
            <a:extLst>
              <a:ext uri="{FF2B5EF4-FFF2-40B4-BE49-F238E27FC236}">
                <a16:creationId xmlns:a16="http://schemas.microsoft.com/office/drawing/2014/main" id="{E955C34D-5F5A-DACD-75C7-22EB8880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5110" r="-174" b="14965"/>
          <a:stretch>
            <a:fillRect/>
          </a:stretch>
        </p:blipFill>
        <p:spPr>
          <a:xfrm>
            <a:off x="4114800" y="1410894"/>
            <a:ext cx="7810763" cy="4431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22CC2-7D1A-F6A6-20E9-58DBC2A4E3AE}"/>
              </a:ext>
            </a:extLst>
          </p:cNvPr>
          <p:cNvSpPr txBox="1"/>
          <p:nvPr/>
        </p:nvSpPr>
        <p:spPr>
          <a:xfrm>
            <a:off x="627379" y="923921"/>
            <a:ext cx="6656128" cy="5760720"/>
          </a:xfrm>
          <a:prstGeom prst="rect">
            <a:avLst/>
          </a:prstGeom>
          <a:solidFill>
            <a:schemeClr val="accent6">
              <a:lumMod val="50000"/>
              <a:alpha val="5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45718" tIns="45718" rIns="45718" bIns="45718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Military Contracts: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Army's Janus Program requires operational reactors by 2028—</a:t>
            </a: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</a:rPr>
              <a:t>NuScale's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NRC certification positions it as prime defense contractor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Tax Credits Transform Economics: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IRA's 30-40% ITC plus production credits create 50%+ effective subsidy, dramatically improving project IRRs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DOE Capital Access: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$50B+ in loan guarantees available, $900M+ grants secured—multi-billion dollar non-dilutive financing ready for construction phase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State-Level Fast-Tracking: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Multiple states accelerating SMR licensing and converting coal sites—80% of retiring coal plants viable for nuclear with existing grid infrastructure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Export Finance: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EXIM Bank and State Department backing international deployments—opening $100B+ global market opportunity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Bipartisan Lock-In: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 ADVANCE Act ensures funding continuity across administrations—nuclear support transcends political cycles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Federal commitment has shifted from policy support to active deployment acceleration</a:t>
            </a:r>
          </a:p>
          <a:p>
            <a:pPr algn="just"/>
            <a:endParaRPr lang="en-US" sz="1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153150"/>
            <a:ext cx="273654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aphicFrame>
        <p:nvGraphicFramePr>
          <p:cNvPr id="151" name="Table 14"/>
          <p:cNvGraphicFramePr/>
          <p:nvPr>
            <p:extLst>
              <p:ext uri="{D42A27DB-BD31-4B8C-83A1-F6EECF244321}">
                <p14:modId xmlns:p14="http://schemas.microsoft.com/office/powerpoint/2010/main" val="2032378566"/>
              </p:ext>
            </p:extLst>
          </p:nvPr>
        </p:nvGraphicFramePr>
        <p:xfrm>
          <a:off x="614096" y="1006861"/>
          <a:ext cx="10533631" cy="4267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662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76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sym typeface="Calibri"/>
                        </a:rPr>
                        <a:t>Strengths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Calibri"/>
                        </a:rPr>
                        <a:t>Weaknesses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Calibri"/>
                        </a:rPr>
                        <a:t>Opportunities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sym typeface="Calibri"/>
                        </a:rPr>
                        <a:t>Threats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" name="Table 2"/>
          <p:cNvGraphicFramePr/>
          <p:nvPr>
            <p:extLst>
              <p:ext uri="{D42A27DB-BD31-4B8C-83A1-F6EECF244321}">
                <p14:modId xmlns:p14="http://schemas.microsoft.com/office/powerpoint/2010/main" val="3812060122"/>
              </p:ext>
            </p:extLst>
          </p:nvPr>
        </p:nvGraphicFramePr>
        <p:xfrm>
          <a:off x="630466" y="1433581"/>
          <a:ext cx="10533631" cy="509887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683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4488"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NuScale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is the first U.S. company to receive NRC (Nuclear Regulatory Commission) design approval for its small modular reactor, giving it a significant regulatory and credibility edge over competitors.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Despite strong technology, </a:t>
                      </a:r>
                      <a:r>
                        <a:rPr lang="en-US" sz="1400" b="0" i="0" u="none" strike="noStrike" cap="none" spc="0" baseline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NuScale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has yet to fully commercialize or deploy an operating SMR plant, resulting in negative cash flow and high burn rate.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Rising global demand for carbon-free, baseload power positions </a:t>
                      </a:r>
                      <a:r>
                        <a:rPr lang="en-US" sz="1400" b="0" i="0" u="none" strike="noStrike" cap="none" spc="0" baseline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NuScale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as a key player in the next generation of nuclear energy.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Rapid cost declines in solar, wind, and batteries—and competition from GE Hitachi, Rolls-Royce SMR, and others—could limit </a:t>
                      </a:r>
                      <a:r>
                        <a:rPr lang="en-US" sz="1400" b="0" i="0" u="none" strike="noStrike" cap="none" spc="0" baseline="0" dirty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NuScale’s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market share.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758">
                <a:tc>
                  <a:txBody>
                    <a:bodyPr/>
                    <a:lstStyle/>
                    <a:p>
                      <a:pPr marL="149860" indent="-14986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Its modular design uses passive safety systems (no operator or external power needed for shutdown), addressing key public and regulatory concerns about nuclear safety.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Manufacturing and site development are extremely expensive, making the company dependent on government funding, partnerships, and equity raises.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Increasing U.S. and international funding for nuclear innovation (especially under DOE and IRA initiatives) could accelerate project deployment.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Failure to secure long-term contracts or financing could delay commercialization and dilute shareholders through further capital raises.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3989">
                <a:tc>
                  <a:txBody>
                    <a:bodyPr/>
                    <a:lstStyle/>
                    <a:p>
                      <a:pPr marL="140335" indent="-140335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err="1">
                          <a:latin typeface="Aptos"/>
                        </a:rPr>
                        <a:t>N</a:t>
                      </a:r>
                      <a:r>
                        <a:rPr lang="en-US" sz="1400" b="0" i="0" u="none" strike="noStrike" cap="none" spc="0" baseline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uScale’s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reactors can be deployed in 77 MW modules, allowing utilities and industrial customers to scale generation to match demand—reducing capital risk.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>
                          <a:sym typeface="Calibri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As a small-cap, pre-revenue company, SMR’s stock is highly volatile and sensitive to market sentiment, policy headlines, and speculative investor behavior. No operational track record yet to prove real-world reliability or cost efficiency compared to projections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>
                          <a:sym typeface="Calibri"/>
                        </a:defRPr>
                      </a:pPr>
                      <a:r>
                        <a:rPr lang="en-US" sz="1400" b="0" err="1">
                          <a:latin typeface="Aptos"/>
                        </a:rPr>
                        <a:t>NuScale’s</a:t>
                      </a:r>
                      <a:r>
                        <a:rPr lang="en-US" sz="1400" b="0" dirty="0">
                          <a:latin typeface="Aptos"/>
                        </a:rPr>
                        <a:t> smaller, transportable design makes it attractive for developing nations, remote regions, and military or industrial applications.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>
                          <a:sym typeface="Calibri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Any unforeseen technical flaws, construction delays, or overruns in early deployments could significantly damage credibility and valuation.</a:t>
                      </a:r>
                    </a:p>
                    <a:p>
                      <a:pPr indent="457200" algn="r">
                        <a:defRPr>
                          <a:sym typeface="Calibri"/>
                        </a:defRPr>
                      </a:pP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C9A6A86-9ECF-59CB-FC5F-46036C38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3EEE94-B306-C69C-6F1E-32BD078AD030}"/>
              </a:ext>
            </a:extLst>
          </p:cNvPr>
          <p:cNvSpPr txBox="1">
            <a:spLocks/>
          </p:cNvSpPr>
          <p:nvPr/>
        </p:nvSpPr>
        <p:spPr>
          <a:xfrm>
            <a:off x="600650" y="-13181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hangingPunct="1"/>
            <a:r>
              <a:rPr lang="en-US" sz="3200" b="1" dirty="0">
                <a:latin typeface="Aptos"/>
              </a:rPr>
              <a:t>SWOT Analysis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aphicFrame>
        <p:nvGraphicFramePr>
          <p:cNvPr id="155" name="Table 11"/>
          <p:cNvGraphicFramePr/>
          <p:nvPr>
            <p:extLst>
              <p:ext uri="{D42A27DB-BD31-4B8C-83A1-F6EECF244321}">
                <p14:modId xmlns:p14="http://schemas.microsoft.com/office/powerpoint/2010/main" val="2652454249"/>
              </p:ext>
            </p:extLst>
          </p:nvPr>
        </p:nvGraphicFramePr>
        <p:xfrm>
          <a:off x="600650" y="914400"/>
          <a:ext cx="9908212" cy="565438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9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4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73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sym typeface="Arial Black"/>
                        </a:rPr>
                        <a:t>Particulars</a:t>
                      </a:r>
                      <a:endParaRPr sz="1800" b="1" dirty="0">
                        <a:solidFill>
                          <a:schemeClr val="bg1"/>
                        </a:solidFill>
                        <a:latin typeface="Aptos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45720" marR="45720" anchor="ctr" horzOverflow="overflow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 sz="1400" dirty="0">
                        <a:solidFill>
                          <a:schemeClr val="bg1"/>
                        </a:solidFill>
                        <a:latin typeface="Aptos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45720" marR="45720" anchor="ctr" horzOverflow="overflow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 lang="en-US" sz="1400" dirty="0">
                        <a:solidFill>
                          <a:schemeClr val="bg1"/>
                        </a:solidFill>
                        <a:latin typeface="Aptos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45720" marR="45720" anchor="ctr" horzOverflow="overflow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 lang="en-US" sz="1400" dirty="0">
                        <a:solidFill>
                          <a:schemeClr val="bg1"/>
                        </a:solidFill>
                        <a:latin typeface="Aptos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45720" marR="45720" anchor="ctr" horzOverflow="overflow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 lang="en-US" sz="1400" dirty="0">
                        <a:solidFill>
                          <a:schemeClr val="bg1"/>
                        </a:solidFill>
                        <a:latin typeface="Aptos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45720" marR="45720" anchor="ctr" horzOverflow="overflow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7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Market Capitalization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rPr lang="en-US" sz="1400" dirty="0"/>
                        <a:t>$13.04B</a:t>
                      </a:r>
                      <a:endParaRPr lang="en-US" sz="1400" dirty="0">
                        <a:latin typeface="Aptos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$24.21B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$18.5B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$163.51B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7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Revenue (TTM)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$56,128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$0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$2,864,520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$36,615,000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FCF (TTM)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$-95,363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$-38,742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$360,283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$2,708,000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57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Annual EPS (FY2024) (TTM)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-0.55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-0.38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3.49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6.30</a:t>
                      </a:r>
                    </a:p>
                    <a:p>
                      <a:pPr>
                        <a:defRPr sz="1800"/>
                      </a:pP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753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Products &amp; Services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  <a:defRPr>
                          <a:sym typeface="Calibri"/>
                        </a:defRPr>
                      </a:pPr>
                      <a:r>
                        <a:rPr lang="en-US" sz="1400" dirty="0"/>
                        <a:t>Electrical Power Equipment ~ SMR (100%)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u="none" strike="noStrike" noProof="0" dirty="0"/>
                        <a:t>the design, manufacturing, and deployment of advanced nuclear reactor technology for clean energy generation.</a:t>
                      </a: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Aptos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 Nuclear Power Generation (N/A)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 sz="1600">
                          <a:sym typeface="Calibri"/>
                        </a:defRPr>
                      </a:pPr>
                      <a:r>
                        <a:rPr lang="en-US" sz="1400" dirty="0"/>
                        <a:t>Nuclear Power Generation Equipment (84.1%)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 sz="1600">
                          <a:sym typeface="Calibri"/>
                        </a:defRPr>
                      </a:pPr>
                      <a:r>
                        <a:rPr lang="en-US" sz="1400" dirty="0"/>
                        <a:t>Other Machinery and Equipment (15.9%)</a:t>
                      </a:r>
                      <a:endParaRPr lang="en-US" sz="1400" dirty="0">
                        <a:latin typeface="Aptos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Wind Energy  Equipment and other Renewable Energy Equipment (21.77%)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Operations &amp; Maintenance (4.73%)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Energy Facilities (35.55%)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Turbine Generators (16.34%)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Electrical Power Grid Parts and Services (21.61%) 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32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b="1" dirty="0">
                          <a:sym typeface="Calibri"/>
                        </a:rPr>
                        <a:t>Geographic Reach</a:t>
                      </a:r>
                      <a:endParaRPr lang="en-US" sz="1400" b="1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United States, Asia, Europe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United States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United States</a:t>
                      </a: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400" dirty="0">
                          <a:sym typeface="Calibri"/>
                        </a:rPr>
                        <a:t>United States, Europe, Asia, Middle East, Africa, Americas</a:t>
                      </a:r>
                    </a:p>
                    <a:p>
                      <a:pPr>
                        <a:defRPr sz="1800"/>
                      </a:pPr>
                      <a:endParaRPr lang="en-US" sz="1400" dirty="0">
                        <a:latin typeface="Aptos"/>
                        <a:sym typeface="Calibri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C7F18E9-1AD7-E3E0-AAC7-EC64DC9C8891}"/>
              </a:ext>
            </a:extLst>
          </p:cNvPr>
          <p:cNvSpPr txBox="1">
            <a:spLocks/>
          </p:cNvSpPr>
          <p:nvPr/>
        </p:nvSpPr>
        <p:spPr>
          <a:xfrm>
            <a:off x="549850" y="-13181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C00000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hangingPunct="1"/>
            <a:r>
              <a:rPr lang="en-US" sz="3200" b="1" dirty="0">
                <a:latin typeface="Aptos"/>
              </a:rPr>
              <a:t>Peer Comparison</a:t>
            </a:r>
          </a:p>
        </p:txBody>
      </p:sp>
      <p:pic>
        <p:nvPicPr>
          <p:cNvPr id="2" name="Picture 1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D56F7261-E876-3182-0EA5-CCE3CE87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85" y="1029950"/>
            <a:ext cx="1391478" cy="422952"/>
          </a:xfrm>
          <a:prstGeom prst="rect">
            <a:avLst/>
          </a:prstGeom>
        </p:spPr>
      </p:pic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DED74968-CD4D-65EB-244A-243BC7CA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1029950"/>
            <a:ext cx="1062211" cy="485085"/>
          </a:xfrm>
          <a:prstGeom prst="rect">
            <a:avLst/>
          </a:prstGeom>
        </p:spPr>
      </p:pic>
      <p:pic>
        <p:nvPicPr>
          <p:cNvPr id="6" name="Picture 5" descr="A logo with a red and grey letter x&#10;&#10;AI-generated content may be incorrect.">
            <a:extLst>
              <a:ext uri="{FF2B5EF4-FFF2-40B4-BE49-F238E27FC236}">
                <a16:creationId xmlns:a16="http://schemas.microsoft.com/office/drawing/2014/main" id="{D57DAE6A-DD22-1B31-9190-277DE5BE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42" y="1012558"/>
            <a:ext cx="1191132" cy="457736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747202C5-FEC0-A256-D243-8DA92D69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04" y="985439"/>
            <a:ext cx="2147096" cy="539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78;p11"/>
          <p:cNvSpPr txBox="1"/>
          <p:nvPr/>
        </p:nvSpPr>
        <p:spPr>
          <a:xfrm>
            <a:off x="248548" y="6378336"/>
            <a:ext cx="316435" cy="50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r">
              <a:spcBef>
                <a:spcPts val="6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Aptos"/>
              </a:rPr>
              <a:t>13</a:t>
            </a:r>
          </a:p>
        </p:txBody>
      </p:sp>
      <p:sp>
        <p:nvSpPr>
          <p:cNvPr id="159" name="Rectangle 3104"/>
          <p:cNvSpPr/>
          <p:nvPr/>
        </p:nvSpPr>
        <p:spPr>
          <a:xfrm>
            <a:off x="0" y="323386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Aptos"/>
            </a:endParaRPr>
          </a:p>
        </p:txBody>
      </p:sp>
      <p:sp>
        <p:nvSpPr>
          <p:cNvPr id="160" name="TextBox 1"/>
          <p:cNvSpPr txBox="1"/>
          <p:nvPr/>
        </p:nvSpPr>
        <p:spPr>
          <a:xfrm>
            <a:off x="28475" y="817016"/>
            <a:ext cx="11090358" cy="31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28600" algn="just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b="0">
              <a:latin typeface="Aptos"/>
            </a:endParaRPr>
          </a:p>
        </p:txBody>
      </p:sp>
      <p:sp>
        <p:nvSpPr>
          <p:cNvPr id="161" name="Straight Connector 3105"/>
          <p:cNvSpPr/>
          <p:nvPr/>
        </p:nvSpPr>
        <p:spPr>
          <a:xfrm>
            <a:off x="12138744" y="1027905"/>
            <a:ext cx="1" cy="1597710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8" tIns="45718" rIns="45718" bIns="45718"/>
          <a:lstStyle/>
          <a:p>
            <a:endParaRPr>
              <a:latin typeface="Aptos"/>
            </a:endParaRPr>
          </a:p>
        </p:txBody>
      </p:sp>
      <p:pic>
        <p:nvPicPr>
          <p:cNvPr id="162" name="Google Shape;33;p5" descr="Google Shape;33;p5"/>
          <p:cNvPicPr>
            <a:picLocks noChangeAspect="1"/>
          </p:cNvPicPr>
          <p:nvPr/>
        </p:nvPicPr>
        <p:blipFill>
          <a:blip r:embed="rId2"/>
          <a:srcRect l="53210" t="19" r="34565" b="16100"/>
          <a:stretch>
            <a:fillRect/>
          </a:stretch>
        </p:blipFill>
        <p:spPr>
          <a:xfrm>
            <a:off x="11192932" y="324978"/>
            <a:ext cx="999069" cy="685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oogle Shape;34;p5" descr="Google Shape;34;p5"/>
          <p:cNvPicPr>
            <a:picLocks noChangeAspect="1"/>
          </p:cNvPicPr>
          <p:nvPr/>
        </p:nvPicPr>
        <p:blipFill>
          <a:blip r:embed="rId3"/>
          <a:srcRect l="22363" t="30352" r="19847" b="15942"/>
          <a:stretch>
            <a:fillRect/>
          </a:stretch>
        </p:blipFill>
        <p:spPr>
          <a:xfrm>
            <a:off x="11353800" y="5966881"/>
            <a:ext cx="838202" cy="77893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Bargaining Power of Suppliers(Moderate): The bargaining power of suppliers in the oil and gas industry is moderate, driven by a few large suppliers dominating specialized niches and the essential demand for high-quality drilling and extraction equipment,"/>
          <p:cNvSpPr txBox="1"/>
          <p:nvPr/>
        </p:nvSpPr>
        <p:spPr>
          <a:xfrm>
            <a:off x="27338" y="3360913"/>
            <a:ext cx="5106874" cy="31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b="0">
              <a:latin typeface="Aptos"/>
            </a:endParaRPr>
          </a:p>
        </p:txBody>
      </p:sp>
      <p:sp>
        <p:nvSpPr>
          <p:cNvPr id="166" name="Google Shape;75;p11"/>
          <p:cNvSpPr txBox="1">
            <a:spLocks noGrp="1"/>
          </p:cNvSpPr>
          <p:nvPr>
            <p:ph type="title"/>
          </p:nvPr>
        </p:nvSpPr>
        <p:spPr>
          <a:xfrm>
            <a:off x="561471" y="-109726"/>
            <a:ext cx="10515601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r>
              <a:rPr sz="3200" b="1" dirty="0">
                <a:latin typeface="Aptos"/>
              </a:rPr>
              <a:t>Porter’s Five Forces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DD063E-0BAB-8733-C974-5E4E98E4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178681"/>
              </p:ext>
            </p:extLst>
          </p:nvPr>
        </p:nvGraphicFramePr>
        <p:xfrm>
          <a:off x="639082" y="1826760"/>
          <a:ext cx="10300796" cy="479339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95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2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5070">
                  <a:extLst>
                    <a:ext uri="{9D8B030D-6E8A-4147-A177-3AD203B41FA5}">
                      <a16:colId xmlns:a16="http://schemas.microsoft.com/office/drawing/2014/main" val="2892941139"/>
                    </a:ext>
                  </a:extLst>
                </a:gridCol>
              </a:tblGrid>
              <a:tr h="356363"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Low to Moderate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High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Moderate to High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Moderate to high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0" dirty="0">
                          <a:latin typeface="Aptos"/>
                        </a:rPr>
                        <a:t>High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758">
                <a:tc>
                  <a:txBody>
                    <a:bodyPr/>
                    <a:lstStyle/>
                    <a:p>
                      <a:pPr marL="149860" indent="-14986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Regulatory Barriers: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NRC design certification is extremely costly and time-consuming, creating a high entry barrier.</a:t>
                      </a:r>
                      <a:endParaRPr sz="1400" b="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Limited Suppliers: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Few qualified producers exist for nuclear-grade materials, components, and HALEU fuel.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Concentrated Customer Base: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Buyers are large utilities or governments that negotiate billion-dollar contracts.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Renewables &amp; Storage: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Solar and wind paired with batteries are becoming cheaper and faster to deploy.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Strong Competition: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GE, Rolls-Royce, X-Energy, and </a:t>
                      </a:r>
                      <a:r>
                        <a:rPr lang="en-US" sz="1400" b="0" i="0" u="none" strike="noStrike" cap="none" spc="0" baseline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TerraPower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all target the same SMR market.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758">
                <a:tc>
                  <a:txBody>
                    <a:bodyPr/>
                    <a:lstStyle/>
                    <a:p>
                      <a:pPr marL="149860" indent="-14986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Capital Intensity: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Building nuclear technology requires billions in R&amp;D, manufacturing, and safety compliance.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Strict Regulations: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Suppliers must meet nuclear safety and compliance standards, reducing available options.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60020" indent="-16002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Alternative Options: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Renewables, gas, or other SMRs give buyers leverage in pricing and terms.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Natural Gas: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Provides flexible, reliable baseload power at lower upfront costs.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49860" indent="-149860" defTabSz="457200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Execution Risk: </a:t>
                      </a:r>
                      <a:r>
                        <a:rPr lang="en-US" sz="1400" b="0" i="0" u="none" strike="noStrike" cap="none" spc="0" baseline="0" err="1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NuScale’s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 canceled UAMPS project shows how cost and timing issues can erode trust.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272371628"/>
                  </a:ext>
                </a:extLst>
              </a:tr>
              <a:tr h="1443989">
                <a:tc>
                  <a:txBody>
                    <a:bodyPr/>
                    <a:lstStyle/>
                    <a:p>
                      <a:pPr marL="140335" indent="-140335">
                        <a:buSzPct val="100000"/>
                        <a:buChar char="•"/>
                        <a:defRPr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sz="1400" b="1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Technical Expertise: </a:t>
                      </a:r>
                      <a:r>
                        <a:rPr lang="en-US" sz="14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Aptos"/>
                          <a:ea typeface="+mj-ea"/>
                          <a:cs typeface="+mj-cs"/>
                          <a:sym typeface="Times New Roman"/>
                        </a:rPr>
                        <a:t>Specialized engineering and safety standards limit how many firms can realistically compete.</a:t>
                      </a:r>
                      <a:endParaRPr sz="1400" b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>
                          <a:sym typeface="Calibri"/>
                        </a:defRPr>
                      </a:pPr>
                      <a:r>
                        <a:rPr lang="en-US" sz="1400" b="1" dirty="0">
                          <a:latin typeface="Aptos"/>
                        </a:rPr>
                        <a:t>Cost Sensitivity:</a:t>
                      </a:r>
                      <a:r>
                        <a:rPr lang="en-US" sz="1400" dirty="0">
                          <a:latin typeface="Aptos"/>
                        </a:rPr>
                        <a:t> Supply disruptions or cost increases can cause major project delays and budget overruns.</a:t>
                      </a:r>
                      <a:endParaRPr sz="140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>
                          <a:sym typeface="Calibri"/>
                        </a:defRPr>
                      </a:pPr>
                      <a:r>
                        <a:rPr lang="en-US" sz="1400" b="1" dirty="0">
                          <a:latin typeface="Aptos"/>
                        </a:rPr>
                        <a:t>Risk Aversion:</a:t>
                      </a:r>
                      <a:r>
                        <a:rPr lang="en-US" sz="1400" dirty="0">
                          <a:latin typeface="Aptos"/>
                        </a:rPr>
                        <a:t> Long project timelines and uncertain returns make customers demand strict guarantees.</a:t>
                      </a:r>
                      <a:endParaRPr sz="140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>
                          <a:sym typeface="Calibri"/>
                        </a:defRPr>
                      </a:pPr>
                      <a:r>
                        <a:rPr lang="en-US" sz="1400" b="1" dirty="0">
                          <a:latin typeface="Aptos"/>
                        </a:rPr>
                        <a:t>Other SMRs:</a:t>
                      </a:r>
                      <a:r>
                        <a:rPr lang="en-US" sz="1400" dirty="0">
                          <a:latin typeface="Aptos"/>
                        </a:rPr>
                        <a:t> Competitors like GE-Hitachi and Rolls-Royce offer similar nuclear solutions with strong backing.</a:t>
                      </a:r>
                      <a:endParaRPr sz="140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>
                          <a:sym typeface="Calibri"/>
                        </a:defRPr>
                      </a:pPr>
                      <a:r>
                        <a:rPr lang="en-US" sz="1400" b="1" dirty="0">
                          <a:latin typeface="Aptos"/>
                        </a:rPr>
                        <a:t>Race for Market Share:</a:t>
                      </a:r>
                      <a:r>
                        <a:rPr lang="en-US" sz="1400" dirty="0">
                          <a:latin typeface="Aptos"/>
                        </a:rPr>
                        <a:t> Success will depend on who commercializes first, delivers the lowest cost per MW, and secures contracts.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>
                          <a:sym typeface="Calibri"/>
                        </a:defRPr>
                      </a:pPr>
                      <a:endParaRPr sz="1400" dirty="0">
                        <a:latin typeface="Aptos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40196995-CBEA-8E28-6B27-89C4FA52B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552312"/>
              </p:ext>
            </p:extLst>
          </p:nvPr>
        </p:nvGraphicFramePr>
        <p:xfrm>
          <a:off x="639081" y="1044973"/>
          <a:ext cx="10284426" cy="7010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75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4313">
                  <a:extLst>
                    <a:ext uri="{9D8B030D-6E8A-4147-A177-3AD203B41FA5}">
                      <a16:colId xmlns:a16="http://schemas.microsoft.com/office/drawing/2014/main" val="2098818354"/>
                    </a:ext>
                  </a:extLst>
                </a:gridCol>
              </a:tblGrid>
              <a:tr h="38876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sym typeface="Calibri"/>
                        </a:rPr>
                        <a:t>Threat of New Entries</a:t>
                      </a:r>
                      <a:endParaRPr sz="2000" b="1" dirty="0">
                        <a:solidFill>
                          <a:srgbClr val="FFFFFF"/>
                        </a:solidFill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sym typeface="Calibri"/>
                        </a:rPr>
                        <a:t>Bargaining Power of Supplier</a:t>
                      </a:r>
                      <a:endParaRPr sz="2000" b="1">
                        <a:solidFill>
                          <a:srgbClr val="FFFFFF"/>
                        </a:solidFill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sym typeface="Calibri"/>
                        </a:rPr>
                        <a:t>Bargaining Power of Buyer</a:t>
                      </a:r>
                      <a:endParaRPr sz="2000" b="1">
                        <a:solidFill>
                          <a:srgbClr val="FFFFFF"/>
                        </a:solidFill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Calibri"/>
                        </a:rPr>
                        <a:t>Th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  <a:sym typeface="Calibri"/>
                        </a:rPr>
                        <a:t>reat of Substitution</a:t>
                      </a:r>
                      <a:endParaRPr sz="2000" b="1">
                        <a:solidFill>
                          <a:srgbClr val="FFFFFF"/>
                        </a:solidFill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sym typeface="Calibri"/>
                        </a:rPr>
                        <a:t>Competitor Analysis</a:t>
                      </a:r>
                      <a:endParaRPr sz="2000" b="1" dirty="0">
                        <a:solidFill>
                          <a:srgbClr val="FFFFFF"/>
                        </a:solidFill>
                        <a:sym typeface="Calibri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50E769-313F-A713-BB97-D7D5D29C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9C83D-F203-CDA6-8EE4-4B1446E5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 Placeholder 2">
            <a:extLst>
              <a:ext uri="{FF2B5EF4-FFF2-40B4-BE49-F238E27FC236}">
                <a16:creationId xmlns:a16="http://schemas.microsoft.com/office/drawing/2014/main" id="{50155987-7B0A-E9E2-35F4-54827A03917C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" name="Potential Risk">
            <a:extLst>
              <a:ext uri="{FF2B5EF4-FFF2-40B4-BE49-F238E27FC236}">
                <a16:creationId xmlns:a16="http://schemas.microsoft.com/office/drawing/2014/main" id="{556C7B00-45CA-8070-5715-E2797B535102}"/>
              </a:ext>
            </a:extLst>
          </p:cNvPr>
          <p:cNvSpPr txBox="1"/>
          <p:nvPr/>
        </p:nvSpPr>
        <p:spPr>
          <a:xfrm>
            <a:off x="523899" y="-117774"/>
            <a:ext cx="10515601" cy="132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9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3200" b="1" dirty="0">
                <a:latin typeface="Aptos"/>
              </a:rPr>
              <a:t>Potential Risk</a:t>
            </a:r>
            <a:r>
              <a:rPr lang="en-US" sz="3200" b="1" dirty="0">
                <a:latin typeface="Aptos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E133A-1C15-09C8-1BCD-E786CBD243A8}"/>
              </a:ext>
            </a:extLst>
          </p:cNvPr>
          <p:cNvSpPr txBox="1"/>
          <p:nvPr/>
        </p:nvSpPr>
        <p:spPr>
          <a:xfrm>
            <a:off x="4291423" y="3639463"/>
            <a:ext cx="6517305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400" dirty="0">
                <a:latin typeface="Aptos"/>
              </a:rPr>
              <a:t>Widespread adoption of SMRs is not yet proven. Utilities and governments may favor traditional large-scale reactors or renewable energy alternatives, limiting near-term demand for </a:t>
            </a:r>
            <a:r>
              <a:rPr lang="en-US" sz="1400" dirty="0" err="1">
                <a:latin typeface="Aptos"/>
              </a:rPr>
              <a:t>NuScale’s</a:t>
            </a:r>
            <a:r>
              <a:rPr lang="en-US" sz="1400" dirty="0">
                <a:latin typeface="Aptos"/>
              </a:rPr>
              <a:t> technology.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EA2E8-439F-9AE7-729D-12801365E062}"/>
              </a:ext>
            </a:extLst>
          </p:cNvPr>
          <p:cNvSpPr txBox="1"/>
          <p:nvPr/>
        </p:nvSpPr>
        <p:spPr>
          <a:xfrm>
            <a:off x="4214190" y="948086"/>
            <a:ext cx="7070843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400" dirty="0" err="1">
                <a:latin typeface="Aptos"/>
              </a:rPr>
              <a:t>NuScale’s</a:t>
            </a:r>
            <a:r>
              <a:rPr lang="en-US" sz="1400" dirty="0">
                <a:latin typeface="Aptos"/>
              </a:rPr>
              <a:t> operations depend heavily on timely approval from the U.S. Nuclear Regulatory Commission (NRC) and international regulators. Delays or changes in safety standards could increase development costs or postpone project deployment.</a:t>
            </a:r>
          </a:p>
          <a:p>
            <a:endParaRPr lang="en-US" sz="1400" dirty="0">
              <a:latin typeface="Aptos"/>
            </a:endParaRPr>
          </a:p>
        </p:txBody>
      </p:sp>
      <p:pic>
        <p:nvPicPr>
          <p:cNvPr id="2" name="Picture 1" descr="A close-up of a sign&#10;&#10;AI-generated content may be incorrect.">
            <a:extLst>
              <a:ext uri="{FF2B5EF4-FFF2-40B4-BE49-F238E27FC236}">
                <a16:creationId xmlns:a16="http://schemas.microsoft.com/office/drawing/2014/main" id="{07F84198-46B4-9888-B201-83228890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7" y="957051"/>
            <a:ext cx="3477684" cy="808567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5E099-90B4-7343-0D45-C2C96DC73EC3}"/>
              </a:ext>
            </a:extLst>
          </p:cNvPr>
          <p:cNvSpPr txBox="1"/>
          <p:nvPr/>
        </p:nvSpPr>
        <p:spPr>
          <a:xfrm>
            <a:off x="4313583" y="2286149"/>
            <a:ext cx="6850730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ptos"/>
              </a:rPr>
              <a:t>As an emerging technology company, </a:t>
            </a:r>
            <a:r>
              <a:rPr lang="en-US" sz="1400" dirty="0" err="1">
                <a:latin typeface="Aptos"/>
              </a:rPr>
              <a:t>NuScale</a:t>
            </a:r>
            <a:r>
              <a:rPr lang="en-US" sz="1400" dirty="0">
                <a:latin typeface="Aptos"/>
              </a:rPr>
              <a:t> faces uncertainty in scaling up production and executing first-of-a-kind projects. Cost overruns, supply chain issues, or partner withdrawals could affect profitability and credibility.</a:t>
            </a:r>
          </a:p>
          <a:p>
            <a:endParaRPr lang="en-US" sz="1400" dirty="0">
              <a:latin typeface="Aptos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7DAE10A0-1651-AB17-2D41-9325E7B4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2" y="2265186"/>
            <a:ext cx="3478389" cy="803628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E39A0-C5F3-061D-3CDA-98974DC2984B}"/>
              </a:ext>
            </a:extLst>
          </p:cNvPr>
          <p:cNvSpPr txBox="1"/>
          <p:nvPr/>
        </p:nvSpPr>
        <p:spPr>
          <a:xfrm>
            <a:off x="4284462" y="4939432"/>
            <a:ext cx="6421617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ptos"/>
              </a:rPr>
              <a:t>Changes in political priorities, public attitudes toward nuclear energy, or increased focus </a:t>
            </a:r>
            <a:r>
              <a:rPr lang="en-US" sz="1400" dirty="0">
                <a:latin typeface="Aptos"/>
              </a:rPr>
              <a:t>on renewables could reduce policy support or delay customer commitments.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E6BE0181-764B-F511-1379-4D4D0057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7" y="3572823"/>
            <a:ext cx="3476273" cy="960262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D0EDC4-F87C-43AB-1D5E-6659BA9AC008}"/>
              </a:ext>
            </a:extLst>
          </p:cNvPr>
          <p:cNvCxnSpPr/>
          <p:nvPr/>
        </p:nvCxnSpPr>
        <p:spPr>
          <a:xfrm>
            <a:off x="3531306" y="1231195"/>
            <a:ext cx="28222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 descr="A close up of a sign&#10;&#10;AI-generated content may be incorrect.">
            <a:extLst>
              <a:ext uri="{FF2B5EF4-FFF2-40B4-BE49-F238E27FC236}">
                <a16:creationId xmlns:a16="http://schemas.microsoft.com/office/drawing/2014/main" id="{36421934-6F47-37D7-D47B-4837CFE7C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7" y="4930748"/>
            <a:ext cx="3464984" cy="960262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459517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luation">
            <a:extLst>
              <a:ext uri="{FF2B5EF4-FFF2-40B4-BE49-F238E27FC236}">
                <a16:creationId xmlns:a16="http://schemas.microsoft.com/office/drawing/2014/main" id="{3FC7A2AA-95F5-0812-7A49-06F3612280A1}"/>
              </a:ext>
            </a:extLst>
          </p:cNvPr>
          <p:cNvSpPr txBox="1"/>
          <p:nvPr/>
        </p:nvSpPr>
        <p:spPr>
          <a:xfrm>
            <a:off x="562218" y="-117745"/>
            <a:ext cx="10515601" cy="132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9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3200" b="1" dirty="0">
                <a:latin typeface="Aptos"/>
              </a:rPr>
              <a:t>Stock Price Snapshot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F40EF-6117-83E4-E155-8A60259A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8" y="939800"/>
            <a:ext cx="9825447" cy="3214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A0C16B-FBEB-C6C3-33E1-8A3D4201D968}"/>
              </a:ext>
            </a:extLst>
          </p:cNvPr>
          <p:cNvSpPr/>
          <p:nvPr/>
        </p:nvSpPr>
        <p:spPr>
          <a:xfrm>
            <a:off x="6065520" y="1161536"/>
            <a:ext cx="4246880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6894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 noGrp="1"/>
          </p:cNvSpPr>
          <p:nvPr>
            <p:ph type="title"/>
          </p:nvPr>
        </p:nvSpPr>
        <p:spPr>
          <a:xfrm>
            <a:off x="5268686" y="2341207"/>
            <a:ext cx="5932714" cy="1208074"/>
          </a:xfrm>
          <a:prstGeom prst="rect">
            <a:avLst/>
          </a:prstGeom>
        </p:spPr>
        <p:txBody>
          <a:bodyPr/>
          <a:lstStyle/>
          <a:p>
            <a:r>
              <a:rPr dirty="0"/>
              <a:t>Disclosure Statement </a:t>
            </a:r>
            <a:endParaRPr lang="en-US"/>
          </a:p>
        </p:txBody>
      </p:sp>
      <p:sp>
        <p:nvSpPr>
          <p:cNvPr id="92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268686" y="3783445"/>
            <a:ext cx="6274362" cy="1132828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sz="2400"/>
            </a:lvl1pPr>
          </a:lstStyle>
          <a:p>
            <a:r>
              <a:rPr dirty="0">
                <a:latin typeface="Aptos"/>
              </a:rPr>
              <a:t>We have no position in any stock mentioned in this presentation and do not have plans to initiate any position within the next 72 hours. </a:t>
            </a:r>
            <a:endParaRPr lang="en-US">
              <a:latin typeface="Aptos"/>
            </a:endParaRPr>
          </a:p>
        </p:txBody>
      </p:sp>
      <p:sp>
        <p:nvSpPr>
          <p:cNvPr id="93" name="TextBox 3"/>
          <p:cNvSpPr txBox="1"/>
          <p:nvPr/>
        </p:nvSpPr>
        <p:spPr>
          <a:xfrm>
            <a:off x="589703" y="6269567"/>
            <a:ext cx="2651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87D1D-AB14-761A-6C78-D4DE333E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luation"/>
          <p:cNvSpPr txBox="1"/>
          <p:nvPr/>
        </p:nvSpPr>
        <p:spPr>
          <a:xfrm>
            <a:off x="562218" y="-117745"/>
            <a:ext cx="10515601" cy="132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9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3200" b="1" dirty="0">
                <a:latin typeface="Aptos"/>
              </a:rPr>
              <a:t>Valuation</a:t>
            </a:r>
            <a:endParaRPr lang="en-US" sz="3200" b="1" dirty="0">
              <a:latin typeface="Aptos"/>
            </a:endParaRPr>
          </a:p>
        </p:txBody>
      </p:sp>
      <p:sp>
        <p:nvSpPr>
          <p:cNvPr id="178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DEFB9-1F18-2C97-685F-10A6AC7C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CE7EF9-DDE4-C434-DBA9-1ACBB3C0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4" y="1616832"/>
            <a:ext cx="10272888" cy="3627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2056415" y="1444889"/>
            <a:ext cx="9328980" cy="3796840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r>
              <a:rPr b="1" dirty="0">
                <a:latin typeface="Aptos"/>
              </a:rPr>
              <a:t>Q</a:t>
            </a:r>
            <a:r>
              <a:rPr lang="en-US" b="1" dirty="0">
                <a:latin typeface="Aptos"/>
              </a:rPr>
              <a:t>uestions?</a:t>
            </a:r>
          </a:p>
        </p:txBody>
      </p:sp>
      <p:sp>
        <p:nvSpPr>
          <p:cNvPr id="1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39CAE-809E-1E00-06CC-F609F44E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356350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96" name="Title 6"/>
          <p:cNvSpPr txBox="1">
            <a:spLocks noGrp="1"/>
          </p:cNvSpPr>
          <p:nvPr>
            <p:ph type="title"/>
          </p:nvPr>
        </p:nvSpPr>
        <p:spPr>
          <a:xfrm>
            <a:off x="5913063" y="280458"/>
            <a:ext cx="2990852" cy="110331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7" name="Subtitle 2"/>
          <p:cNvSpPr txBox="1"/>
          <p:nvPr/>
        </p:nvSpPr>
        <p:spPr>
          <a:xfrm>
            <a:off x="5862196" y="1378497"/>
            <a:ext cx="4140568" cy="409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/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Business Overview </a:t>
            </a:r>
            <a:endParaRPr lang="en-US" dirty="0">
              <a:latin typeface="Aptos"/>
              <a:ea typeface="Calibri"/>
              <a:cs typeface="Calibri"/>
            </a:endParaRP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Market Outlook 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Investment Thesis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Catalyst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SWOT Analysis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Peer Comparison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Porter's Five Force Model</a:t>
            </a: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Potential Risk</a:t>
            </a:r>
            <a:endParaRPr lang="en-US" dirty="0">
              <a:latin typeface="Aptos"/>
              <a:ea typeface="Calibri"/>
              <a:cs typeface="Calibri"/>
            </a:endParaRP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Aptos"/>
                <a:ea typeface="Calibri"/>
                <a:cs typeface="Calibri"/>
              </a:rPr>
              <a:t>Stock Price Snapshot</a:t>
            </a:r>
            <a:endParaRPr dirty="0">
              <a:latin typeface="Aptos"/>
              <a:ea typeface="Calibri"/>
              <a:cs typeface="Calibri"/>
            </a:endParaRPr>
          </a:p>
          <a:p>
            <a:pPr marL="387985" indent="-387985" defTabSz="777240">
              <a:lnSpc>
                <a:spcPct val="90000"/>
              </a:lnSpc>
              <a:spcBef>
                <a:spcPts val="800"/>
              </a:spcBef>
              <a:buClr>
                <a:srgbClr val="C00000"/>
              </a:buClr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Aptos"/>
                <a:ea typeface="Calibri"/>
                <a:cs typeface="Calibri"/>
              </a:rPr>
              <a:t>Valuation</a:t>
            </a:r>
          </a:p>
        </p:txBody>
      </p:sp>
      <p:pic>
        <p:nvPicPr>
          <p:cNvPr id="9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1" y="1017571"/>
            <a:ext cx="3666067" cy="4358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91C496-B841-029D-702D-54CD6923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29BE-86D9-2382-FE5A-B6510C17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DEE1-FB6C-BF75-A1E0-C4B3385A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40" y="-76981"/>
            <a:ext cx="10515601" cy="1325563"/>
          </a:xfrm>
        </p:spPr>
        <p:txBody>
          <a:bodyPr/>
          <a:lstStyle/>
          <a:p>
            <a:r>
              <a:rPr lang="en-US" b="1" dirty="0">
                <a:latin typeface="Aptos"/>
              </a:rPr>
              <a:t>Business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D6D50-763F-F652-5137-E1DC1BD8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588" y="1172404"/>
            <a:ext cx="5385952" cy="5066535"/>
          </a:xfrm>
        </p:spPr>
        <p:txBody>
          <a:bodyPr lIns="45718" tIns="45718" rIns="45718" bIns="45718" anchor="t">
            <a:noAutofit/>
          </a:bodyPr>
          <a:lstStyle/>
          <a:p>
            <a:pPr algn="just"/>
            <a:r>
              <a:rPr lang="en-US" sz="1400" dirty="0" err="1">
                <a:latin typeface="Aptos" panose="020B0004020202020204" pitchFamily="34" charset="0"/>
              </a:rPr>
              <a:t>NuScale</a:t>
            </a:r>
            <a:r>
              <a:rPr lang="en-US" sz="1400" dirty="0">
                <a:latin typeface="Aptos" panose="020B0004020202020204" pitchFamily="34" charset="0"/>
              </a:rPr>
              <a:t> Power Corporation, founded in 2007, is an American energy company that designs, develops, and commercializes small modular reactor (SMR) technology for nuclear power generation. </a:t>
            </a:r>
          </a:p>
          <a:p>
            <a:pPr algn="just"/>
            <a:r>
              <a:rPr lang="en-US" sz="1400" dirty="0">
                <a:latin typeface="Aptos" panose="020B0004020202020204" pitchFamily="34" charset="0"/>
              </a:rPr>
              <a:t>The company's core business centers on its proprietary VOYGR SMR power plants, which feature factory-fabricated 77 MWe modules that can be deployed individually or in scalable configurations of up to 12 modules per plant. </a:t>
            </a:r>
          </a:p>
          <a:p>
            <a:pPr algn="just"/>
            <a:r>
              <a:rPr lang="en-US" sz="1400" dirty="0" err="1">
                <a:latin typeface="Aptos" panose="020B0004020202020204" pitchFamily="34" charset="0"/>
              </a:rPr>
              <a:t>NuScale</a:t>
            </a:r>
            <a:r>
              <a:rPr lang="en-US" sz="1400" dirty="0">
                <a:latin typeface="Aptos" panose="020B0004020202020204" pitchFamily="34" charset="0"/>
              </a:rPr>
              <a:t> provides comprehensive services including reactor design, licensing support, plant delivery, and operational services to utilities and power producers seeking carbon-free baseload energy solutions. </a:t>
            </a:r>
          </a:p>
          <a:p>
            <a:pPr algn="just"/>
            <a:r>
              <a:rPr lang="en-US" sz="1400" dirty="0">
                <a:latin typeface="Aptos" panose="020B0004020202020204" pitchFamily="34" charset="0"/>
              </a:rPr>
              <a:t>As the first company to receive U.S. Nuclear Regulatory Commission design approval for an SMR in 2020, </a:t>
            </a:r>
            <a:r>
              <a:rPr lang="en-US" sz="1400" dirty="0" err="1">
                <a:latin typeface="Aptos" panose="020B0004020202020204" pitchFamily="34" charset="0"/>
              </a:rPr>
              <a:t>NuScale</a:t>
            </a:r>
            <a:r>
              <a:rPr lang="en-US" sz="1400" dirty="0">
                <a:latin typeface="Aptos" panose="020B0004020202020204" pitchFamily="34" charset="0"/>
              </a:rPr>
              <a:t> has established itself as a pioneer in next-generation nuclear technology. </a:t>
            </a:r>
            <a:r>
              <a:rPr lang="en-US" sz="1400" dirty="0">
                <a:latin typeface="Aptos"/>
              </a:rPr>
              <a:t>Proprietary SMR technology with patented modular design and flexibility for deployment across U.S., Europe, and Asia</a:t>
            </a:r>
          </a:p>
          <a:p>
            <a:pPr algn="just"/>
            <a:r>
              <a:rPr lang="en-US" sz="1400" b="1" dirty="0">
                <a:latin typeface="Aptos"/>
              </a:rPr>
              <a:t>Revenue Mix:</a:t>
            </a:r>
            <a:r>
              <a:rPr lang="en-US" sz="1400" dirty="0">
                <a:latin typeface="Aptos"/>
              </a:rPr>
              <a:t> 100% from nuclear power generation technology and related systems</a:t>
            </a:r>
          </a:p>
          <a:p>
            <a:pPr algn="just"/>
            <a:r>
              <a:rPr lang="en-US" sz="1400" b="1" dirty="0">
                <a:latin typeface="Aptos"/>
              </a:rPr>
              <a:t>Global Presence:</a:t>
            </a:r>
            <a:r>
              <a:rPr lang="en-US" sz="1400" dirty="0">
                <a:latin typeface="Aptos"/>
              </a:rPr>
              <a:t> Developing international partnerships and deployment projects in Romania, Poland, and Canada</a:t>
            </a:r>
          </a:p>
        </p:txBody>
      </p:sp>
      <p:pic>
        <p:nvPicPr>
          <p:cNvPr id="4" name="Picture 3" descr="A building with a blue frame&#10;&#10;AI-generated content may be incorrect.">
            <a:extLst>
              <a:ext uri="{FF2B5EF4-FFF2-40B4-BE49-F238E27FC236}">
                <a16:creationId xmlns:a16="http://schemas.microsoft.com/office/drawing/2014/main" id="{5D7BBA57-BA25-028B-AB77-DAD866AA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1" y="1591859"/>
            <a:ext cx="5113866" cy="33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86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836E0-C883-E5B3-C973-E3F40564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4418-1EEC-BDA0-5F69-CF321C75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93" y="-100272"/>
            <a:ext cx="10515601" cy="1325563"/>
          </a:xfrm>
        </p:spPr>
        <p:txBody>
          <a:bodyPr/>
          <a:lstStyle/>
          <a:p>
            <a:r>
              <a:rPr lang="en-US" b="1" dirty="0">
                <a:latin typeface="Aptos"/>
              </a:rPr>
              <a:t>Small Modular Reactors: </a:t>
            </a:r>
            <a:r>
              <a:rPr lang="en-US" b="1" dirty="0" err="1">
                <a:latin typeface="Aptos"/>
              </a:rPr>
              <a:t>NuScale’s</a:t>
            </a:r>
            <a:r>
              <a:rPr lang="en-US" b="1" dirty="0">
                <a:latin typeface="Aptos"/>
              </a:rPr>
              <a:t> Core Innovation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68AD7-65FC-0F6C-B597-F8CE7034D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30" y="1049807"/>
            <a:ext cx="6987891" cy="3632230"/>
          </a:xfrm>
        </p:spPr>
        <p:txBody>
          <a:bodyPr lIns="45718" tIns="45718" rIns="45718" bIns="45718" anchor="t">
            <a:normAutofit/>
          </a:bodyPr>
          <a:lstStyle/>
          <a:p>
            <a:pPr algn="just"/>
            <a:r>
              <a:rPr lang="en-US" sz="1400" dirty="0"/>
              <a:t>Small modular reactors (SMRs) are compact nuclear power units that evolved from technology originally developed by the US military to power atomic submarines. </a:t>
            </a:r>
            <a:r>
              <a:rPr lang="en-US" sz="1400" dirty="0" err="1"/>
              <a:t>NuScale's</a:t>
            </a:r>
            <a:r>
              <a:rPr lang="en-US" sz="1400" dirty="0"/>
              <a:t> SMR generates 77 megawatts of clean electricity which is enough to power about 60,000 homes, in a reactor small enough to be built in a factory and transported by truck. </a:t>
            </a:r>
          </a:p>
          <a:p>
            <a:pPr algn="just"/>
            <a:r>
              <a:rPr lang="en-US" sz="1400" dirty="0"/>
              <a:t>The company's patented design features a unique evacuated containment vessel surrounding the reactor core, creating a vacuum space that enables passive cooling and automatic shutdown without any external power, operator action, or backup systems. This means that even in worst-case scenarios, the reactor naturally shuts itself down and stays cool indefinitely using simple physics, making meltdowns extremely unlikely.</a:t>
            </a:r>
          </a:p>
          <a:p>
            <a:pPr algn="just"/>
            <a:r>
              <a:rPr lang="en-US" sz="1400" dirty="0"/>
              <a:t>Power plants can deploy multiple modules as needed, allowing utilities to start small and scale up over time rather than committing billions upfront to a traditional large reactor.</a:t>
            </a:r>
            <a:endParaRPr lang="en-US" sz="1400" b="1" dirty="0">
              <a:latin typeface="Apto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D0F120-AFAE-22E2-1B2E-CE333BCB1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271964"/>
              </p:ext>
            </p:extLst>
          </p:nvPr>
        </p:nvGraphicFramePr>
        <p:xfrm>
          <a:off x="797697" y="4237684"/>
          <a:ext cx="6680158" cy="1698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999">
                  <a:extLst>
                    <a:ext uri="{9D8B030D-6E8A-4147-A177-3AD203B41FA5}">
                      <a16:colId xmlns:a16="http://schemas.microsoft.com/office/drawing/2014/main" val="1779358196"/>
                    </a:ext>
                  </a:extLst>
                </a:gridCol>
                <a:gridCol w="2417285">
                  <a:extLst>
                    <a:ext uri="{9D8B030D-6E8A-4147-A177-3AD203B41FA5}">
                      <a16:colId xmlns:a16="http://schemas.microsoft.com/office/drawing/2014/main" val="3366828158"/>
                    </a:ext>
                  </a:extLst>
                </a:gridCol>
                <a:gridCol w="2424874">
                  <a:extLst>
                    <a:ext uri="{9D8B030D-6E8A-4147-A177-3AD203B41FA5}">
                      <a16:colId xmlns:a16="http://schemas.microsoft.com/office/drawing/2014/main" val="3470548825"/>
                    </a:ext>
                  </a:extLst>
                </a:gridCol>
              </a:tblGrid>
              <a:tr h="339620">
                <a:tc>
                  <a:txBody>
                    <a:bodyPr/>
                    <a:lstStyle/>
                    <a:p>
                      <a:r>
                        <a:rPr lang="en-US" b="1" dirty="0"/>
                        <a:t>Power (MW)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Source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Land Needed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84860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/>
                        <a:t>300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SMR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– 25 acres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67781280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750,000 400W Solar Panels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1,500 – 2,000 acres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30513417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/>
                        <a:t>300 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25-125 Wind Turbines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5,000 – 10,000 acres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46510527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37,200 Gallons of Oil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50 acres</a:t>
                      </a:r>
                    </a:p>
                  </a:txBody>
                  <a:tcPr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1">
                            <a:lumMod val="45000"/>
                            <a:lumOff val="55000"/>
                          </a:schemeClr>
                        </a:gs>
                        <a:gs pos="8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6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18417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CF1FF60-231A-94DB-C27D-C1647646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57450AB8-34EA-92AD-CF37-F17851BD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04" y="1489251"/>
            <a:ext cx="3363396" cy="35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4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ABDF-4D69-BE3C-BE2E-1A8B29F1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A3F2-6B23-9D41-F12D-7F64EC60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43" y="-88887"/>
            <a:ext cx="10515601" cy="1325563"/>
          </a:xfrm>
        </p:spPr>
        <p:txBody>
          <a:bodyPr/>
          <a:lstStyle/>
          <a:p>
            <a:r>
              <a:rPr lang="en-US" b="1" dirty="0">
                <a:latin typeface="Aptos" panose="020B0004020202020204" pitchFamily="34" charset="0"/>
              </a:rPr>
              <a:t>Strategic Portfolio Fortification</a:t>
            </a:r>
            <a:endParaRPr lang="en-US" b="1" dirty="0">
              <a:latin typeface="Aptos" panose="020B0004020202020204" pitchFamily="34" charset="0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85BE8-97F7-CD04-3268-6AA366FA1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75" y="1075538"/>
            <a:ext cx="5897847" cy="4706924"/>
          </a:xfrm>
        </p:spPr>
        <p:txBody>
          <a:bodyPr lIns="45718" tIns="45718" rIns="45718" bIns="45718" anchor="t"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Aptos"/>
              </a:rPr>
              <a:t>Current Position:</a:t>
            </a:r>
            <a:endParaRPr lang="en-US" sz="1400" dirty="0">
              <a:latin typeface="Aptos"/>
            </a:endParaRPr>
          </a:p>
          <a:p>
            <a:r>
              <a:rPr lang="en-US" sz="1400" dirty="0">
                <a:latin typeface="Aptos"/>
              </a:rPr>
              <a:t>Our exposure to the nuclear sector is currently very limited, leaving the fund underrepresented in a key area of the global clean energy transition.</a:t>
            </a:r>
          </a:p>
          <a:p>
            <a:pPr marL="0" indent="0">
              <a:buNone/>
            </a:pPr>
            <a:r>
              <a:rPr lang="en-US" sz="1400" b="1" dirty="0">
                <a:latin typeface="Aptos"/>
              </a:rPr>
              <a:t>Strategic Rationale:</a:t>
            </a:r>
            <a:endParaRPr lang="en-US" sz="1400" dirty="0">
              <a:latin typeface="Aptos"/>
            </a:endParaRPr>
          </a:p>
          <a:p>
            <a:r>
              <a:rPr lang="en-US" sz="1400" dirty="0"/>
              <a:t>This investment diversifies our energy holdings beyond conventional renewables and fossil fuel-adjacent assets while capturing exposure to government-supported baseload power with proven scalability.</a:t>
            </a:r>
          </a:p>
          <a:p>
            <a:r>
              <a:rPr lang="en-US" sz="1400" dirty="0" err="1"/>
              <a:t>Nuclear's</a:t>
            </a:r>
            <a:r>
              <a:rPr lang="en-US" sz="1400" dirty="0"/>
              <a:t> high regulatory and capital barriers create a defensible competitive moat, offering the fund early entry into a sector positioned for decades of structural growth as data centers, industrial electrification, and grid reliability demands accelerate. </a:t>
            </a:r>
          </a:p>
          <a:p>
            <a:pPr algn="just"/>
            <a:r>
              <a:rPr lang="en-US" sz="1400" dirty="0"/>
              <a:t>The combination of policy tailwinds, technological maturity, and limited competition presents an asymmetric risk-reward opportunity aligned with our long-term investment horizon.</a:t>
            </a:r>
            <a:endParaRPr lang="en-US" sz="1400" b="1" dirty="0">
              <a:latin typeface="Apto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C6C77-2238-0E51-77C4-6DC24E5C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0"/>
            <a:ext cx="1079500" cy="939800"/>
          </a:xfrm>
          <a:prstGeom prst="rect">
            <a:avLst/>
          </a:prstGeom>
        </p:spPr>
      </p:pic>
      <p:pic>
        <p:nvPicPr>
          <p:cNvPr id="6" name="Picture 5" descr="How I would Construct a Portfolio from Scratch 🧠">
            <a:extLst>
              <a:ext uri="{FF2B5EF4-FFF2-40B4-BE49-F238E27FC236}">
                <a16:creationId xmlns:a16="http://schemas.microsoft.com/office/drawing/2014/main" id="{5CE6BB18-1E2A-5024-2B90-2861DFDE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20" y="924339"/>
            <a:ext cx="4571092" cy="4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43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7"/>
          <p:cNvSpPr txBox="1">
            <a:spLocks noGrp="1"/>
          </p:cNvSpPr>
          <p:nvPr>
            <p:ph type="title"/>
          </p:nvPr>
        </p:nvSpPr>
        <p:spPr>
          <a:xfrm>
            <a:off x="585413" y="-129405"/>
            <a:ext cx="10515601" cy="1325563"/>
          </a:xfrm>
        </p:spPr>
        <p:txBody>
          <a:bodyPr anchor="ctr">
            <a:normAutofit/>
          </a:bodyPr>
          <a:lstStyle>
            <a:lvl1pPr>
              <a:defRPr sz="3900"/>
            </a:lvl1pPr>
          </a:lstStyle>
          <a:p>
            <a:r>
              <a:rPr lang="en-US" sz="3200" b="1" dirty="0">
                <a:latin typeface="Aptos"/>
              </a:rPr>
              <a:t>Industry Overview</a:t>
            </a:r>
            <a:endParaRPr lang="en-US" b="1" dirty="0"/>
          </a:p>
        </p:txBody>
      </p:sp>
      <p:sp>
        <p:nvSpPr>
          <p:cNvPr id="114" name="Oil and Gas Sector: The sector is expected to experience a Compound Annual Growth Rate (CAGR) of 8.4% from 2023-2032. This growth is attributed to increasing energy demands globally and the stabilization of market conditions post-pandemic."/>
          <p:cNvSpPr txBox="1"/>
          <p:nvPr/>
        </p:nvSpPr>
        <p:spPr>
          <a:xfrm>
            <a:off x="415292" y="914400"/>
            <a:ext cx="10599155" cy="4352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Autofit/>
          </a:bodyPr>
          <a:lstStyle/>
          <a:p>
            <a:pPr algn="just"/>
            <a:r>
              <a:rPr lang="en-US" sz="1400" dirty="0">
                <a:latin typeface="Aptos" panose="020B0004020202020204" pitchFamily="34" charset="0"/>
              </a:rPr>
              <a:t>The global SMR market is projected to exceed $120 billion by 2035, growing at 15%+ CAGR as industries race to secure reliable zero-carbon power. With over 16,000 GW of baseload demand emerging globally, nuclear stands alone in its ability to deliver continuous clean energy at scale.</a:t>
            </a:r>
          </a:p>
          <a:p>
            <a:pPr algn="just"/>
            <a:endParaRPr lang="en-US" sz="1400" b="1" dirty="0">
              <a:latin typeface="Aptos" panose="020B0004020202020204" pitchFamily="34" charset="0"/>
            </a:endParaRPr>
          </a:p>
          <a:p>
            <a:pPr algn="just"/>
            <a:r>
              <a:rPr lang="en-US" sz="1400" b="1" dirty="0">
                <a:latin typeface="Aptos" panose="020B0004020202020204" pitchFamily="34" charset="0"/>
              </a:rPr>
              <a:t>Key Growth Drivers: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Data Centers &amp; AI:</a:t>
            </a:r>
            <a:r>
              <a:rPr lang="en-US" sz="1400" dirty="0">
                <a:latin typeface="Aptos" panose="020B0004020202020204" pitchFamily="34" charset="0"/>
              </a:rPr>
              <a:t> </a:t>
            </a:r>
            <a:r>
              <a:rPr lang="en-US" sz="1400" dirty="0" err="1">
                <a:latin typeface="Aptos" panose="020B0004020202020204" pitchFamily="34" charset="0"/>
              </a:rPr>
              <a:t>Hyperscalers</a:t>
            </a:r>
            <a:r>
              <a:rPr lang="en-US" sz="1400" dirty="0">
                <a:latin typeface="Aptos" panose="020B0004020202020204" pitchFamily="34" charset="0"/>
              </a:rPr>
              <a:t> need 24/7 carbon-free power to meet sustainability commitments while supporting explosive growth in AI workloads—SMRs offer the only scalable solution beyond constrained renewable grids.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Coal Plant Replacement:</a:t>
            </a:r>
            <a:r>
              <a:rPr lang="en-US" sz="1400" dirty="0">
                <a:latin typeface="Aptos" panose="020B0004020202020204" pitchFamily="34" charset="0"/>
              </a:rPr>
              <a:t> Over 80% of retiring U.S. coal sites can be converted to SMR facilities, leveraging existing grid connections and workforce to cut construction costs by 15-35%.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Industrial Decarbonization:</a:t>
            </a:r>
            <a:r>
              <a:rPr lang="en-US" sz="1400" dirty="0">
                <a:latin typeface="Aptos" panose="020B0004020202020204" pitchFamily="34" charset="0"/>
              </a:rPr>
              <a:t> Beyond electricity, SMRs enable hard-to-abate sectors to decarbonize through high-temperature process heat, hydrogen production (200+ tons daily), and desalination (150 million gallons per day per module).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algn="just"/>
            <a:r>
              <a:rPr lang="en-US" sz="1400" b="1" dirty="0">
                <a:latin typeface="Aptos" panose="020B0004020202020204" pitchFamily="34" charset="0"/>
              </a:rPr>
              <a:t>Competitive Advantage:</a:t>
            </a:r>
            <a:r>
              <a:rPr lang="en-US" sz="1400" dirty="0">
                <a:latin typeface="Aptos" panose="020B0004020202020204" pitchFamily="34" charset="0"/>
              </a:rPr>
              <a:t> </a:t>
            </a:r>
            <a:r>
              <a:rPr lang="en-US" sz="1400" dirty="0" err="1">
                <a:latin typeface="Aptos" panose="020B0004020202020204" pitchFamily="34" charset="0"/>
              </a:rPr>
              <a:t>NuScale</a:t>
            </a:r>
            <a:r>
              <a:rPr lang="en-US" sz="1400" dirty="0">
                <a:latin typeface="Aptos" panose="020B0004020202020204" pitchFamily="34" charset="0"/>
              </a:rPr>
              <a:t> holds the only NRC-approved SMR design globally, with commercial partnerships spanning 12 countries and a project pipeline exceeding 20 GW. This 5-7 year regulatory lead over competitors creates a massive first-mover advantage in capturing early market share.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1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ptos" panose="020B0004020202020204" pitchFamily="34" charset="0"/>
            </a:endParaRPr>
          </a:p>
        </p:txBody>
      </p:sp>
      <p:sp>
        <p:nvSpPr>
          <p:cNvPr id="113" name="Slide Number Placeholder 2" hidden="1"/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356350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/>
              <a:pPr>
                <a:spcAft>
                  <a:spcPts val="600"/>
                </a:spcAft>
              </a:pPr>
              <a:t>7</a:t>
            </a:fld>
            <a:endParaRPr/>
          </a:p>
        </p:txBody>
      </p:sp>
      <p:pic>
        <p:nvPicPr>
          <p:cNvPr id="6" name="Picture 5" descr="A video game of a factory&#10;&#10;AI-generated content may be incorrect.">
            <a:extLst>
              <a:ext uri="{FF2B5EF4-FFF2-40B4-BE49-F238E27FC236}">
                <a16:creationId xmlns:a16="http://schemas.microsoft.com/office/drawing/2014/main" id="{CA6BFFC7-AFE2-C9C9-AF24-3F1A5748F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" b="11348"/>
          <a:stretch>
            <a:fillRect/>
          </a:stretch>
        </p:blipFill>
        <p:spPr>
          <a:xfrm>
            <a:off x="-95693" y="4258262"/>
            <a:ext cx="11290421" cy="26847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D20C-0C72-5BBA-EC03-DE8EE30C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37" y="-141771"/>
            <a:ext cx="10515601" cy="1325563"/>
          </a:xfrm>
        </p:spPr>
        <p:txBody>
          <a:bodyPr/>
          <a:lstStyle/>
          <a:p>
            <a:r>
              <a:rPr lang="en-US" b="1" dirty="0">
                <a:latin typeface="Aptos" panose="020B0004020202020204" pitchFamily="34" charset="0"/>
              </a:rPr>
              <a:t>SMR’s Position in Market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BDFB48-87D8-1025-7FDE-D3D85A936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25262"/>
              </p:ext>
            </p:extLst>
          </p:nvPr>
        </p:nvGraphicFramePr>
        <p:xfrm>
          <a:off x="581437" y="914400"/>
          <a:ext cx="10515601" cy="559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4316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CA925-E51D-0956-A616-092B72C3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58B6A383-476D-B0DA-372F-C113FDE1454B}"/>
              </a:ext>
            </a:extLst>
          </p:cNvPr>
          <p:cNvSpPr txBox="1"/>
          <p:nvPr/>
        </p:nvSpPr>
        <p:spPr>
          <a:xfrm>
            <a:off x="545709" y="-78070"/>
            <a:ext cx="10515601" cy="132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9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3200" b="1" dirty="0">
                <a:latin typeface="Aptos"/>
              </a:rPr>
              <a:t>Investment Thesis</a:t>
            </a:r>
            <a:endParaRPr lang="en-US" sz="3200" b="1" dirty="0">
              <a:latin typeface="Aptos"/>
            </a:endParaRPr>
          </a:p>
        </p:txBody>
      </p:sp>
      <p:sp>
        <p:nvSpPr>
          <p:cNvPr id="121" name="Slide Number Placeholder 2">
            <a:extLst>
              <a:ext uri="{FF2B5EF4-FFF2-40B4-BE49-F238E27FC236}">
                <a16:creationId xmlns:a16="http://schemas.microsoft.com/office/drawing/2014/main" id="{F2AEFF3B-378D-11F2-382B-675786156782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356813" y="6356350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50021-4CA1-13A9-5827-0013981A354E}"/>
              </a:ext>
            </a:extLst>
          </p:cNvPr>
          <p:cNvSpPr txBox="1"/>
          <p:nvPr/>
        </p:nvSpPr>
        <p:spPr>
          <a:xfrm>
            <a:off x="626165" y="931171"/>
            <a:ext cx="6280043" cy="590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 dirty="0">
                <a:latin typeface="Aptos"/>
              </a:rPr>
              <a:t>AI &amp; Data Center Power Surge</a:t>
            </a:r>
            <a:endParaRPr lang="en-US" sz="1400" dirty="0">
              <a:latin typeface="Aptos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Explosive AI workloads are creating unprecedented, non-cyclical demand for electricity.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U.S. data center consumption expected to rise from 4% to ~10% of national power use by 2030.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 err="1">
                <a:latin typeface="Aptos"/>
                <a:ea typeface="+mj-lt"/>
                <a:cs typeface="+mj-lt"/>
              </a:rPr>
              <a:t>Hyperscalers</a:t>
            </a:r>
            <a:r>
              <a:rPr lang="en-US" sz="1400" dirty="0">
                <a:latin typeface="Aptos"/>
                <a:ea typeface="+mj-lt"/>
                <a:cs typeface="+mj-lt"/>
              </a:rPr>
              <a:t> (Microsoft, Google, Amazon) are securing long-term nuclear PPAs to guarantee carbon-free, 24/7 supply.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SMRs represent the only scalable, zero-carbon baseload solution capable of meeting this new digital-era demand.</a:t>
            </a:r>
          </a:p>
          <a:p>
            <a:pPr algn="just"/>
            <a:endParaRPr lang="en-US" sz="1400" dirty="0">
              <a:latin typeface="Aptos"/>
            </a:endParaRPr>
          </a:p>
          <a:p>
            <a:pPr algn="just"/>
            <a:r>
              <a:rPr lang="en-US" sz="1400" b="1" dirty="0">
                <a:latin typeface="Aptos"/>
              </a:rPr>
              <a:t>Decarbonization &amp; Net-Zero Imperatives</a:t>
            </a:r>
            <a:endParaRPr lang="en-US" sz="1400" dirty="0">
              <a:latin typeface="Aptos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Achieving global net-zero targets will require tripling current nuclear capacity by 2050 (IEA).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Intermittent renewables face grid stability limits beyond ~40% penetration.</a:t>
            </a:r>
            <a:endParaRPr lang="en-US" sz="1400" dirty="0">
              <a:latin typeface="Aptos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SMRs provide firm, dispatchable clean power, bridging the reliability gap between renewables and fossil fuels.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Carbon pricing and renewable mandates effectively subsidize nuclear competitiveness.</a:t>
            </a:r>
          </a:p>
          <a:p>
            <a:pPr algn="just"/>
            <a:endParaRPr lang="en-US" sz="1400" dirty="0">
              <a:latin typeface="Aptos"/>
            </a:endParaRPr>
          </a:p>
          <a:p>
            <a:pPr algn="just"/>
            <a:r>
              <a:rPr lang="en-US" sz="1400" b="1" dirty="0">
                <a:latin typeface="Aptos"/>
              </a:rPr>
              <a:t>Energy Security &amp; Grid Resilience</a:t>
            </a:r>
            <a:endParaRPr lang="en-US" sz="1400" dirty="0">
              <a:latin typeface="Aptos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Ongoing geopolitical conflicts underscore energy independence as a strategic priority.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SMRs enable distributed generation, reducing transmission risk and grid vulnerability.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latin typeface="Aptos"/>
                <a:ea typeface="+mj-lt"/>
                <a:cs typeface="+mj-lt"/>
              </a:rPr>
              <a:t>Applications across defense bases and remote infrastructure create high-value premium demand for modular nuclear systems.</a:t>
            </a:r>
          </a:p>
          <a:p>
            <a:pPr marL="0" marR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tos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7080-3BBF-A386-5CEF-2305C1F2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"/>
          <a:stretch>
            <a:fillRect/>
          </a:stretch>
        </p:blipFill>
        <p:spPr>
          <a:xfrm>
            <a:off x="6944217" y="316941"/>
            <a:ext cx="3801208" cy="3244713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44B83-4369-02EC-F3C6-B061B6F7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5" t="778" r="-391" b="-908"/>
          <a:stretch>
            <a:fillRect/>
          </a:stretch>
        </p:blipFill>
        <p:spPr>
          <a:xfrm>
            <a:off x="6906208" y="3991390"/>
            <a:ext cx="4265375" cy="2131999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0919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60 Huntington">
  <a:themeElements>
    <a:clrScheme name="360 Huntingt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A3B0"/>
      </a:accent1>
      <a:accent2>
        <a:srgbClr val="CFC7BF"/>
      </a:accent2>
      <a:accent3>
        <a:srgbClr val="A5A5A5"/>
      </a:accent3>
      <a:accent4>
        <a:srgbClr val="A19994"/>
      </a:accent4>
      <a:accent5>
        <a:srgbClr val="385775"/>
      </a:accent5>
      <a:accent6>
        <a:srgbClr val="006EB5"/>
      </a:accent6>
      <a:hlink>
        <a:srgbClr val="0000FF"/>
      </a:hlink>
      <a:folHlink>
        <a:srgbClr val="FF00FF"/>
      </a:folHlink>
    </a:clrScheme>
    <a:fontScheme name="360 Huntingt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60 Huntingt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60 Huntington">
  <a:themeElements>
    <a:clrScheme name="360 Huntingt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A3B0"/>
      </a:accent1>
      <a:accent2>
        <a:srgbClr val="CFC7BF"/>
      </a:accent2>
      <a:accent3>
        <a:srgbClr val="A5A5A5"/>
      </a:accent3>
      <a:accent4>
        <a:srgbClr val="A19994"/>
      </a:accent4>
      <a:accent5>
        <a:srgbClr val="385775"/>
      </a:accent5>
      <a:accent6>
        <a:srgbClr val="006EB5"/>
      </a:accent6>
      <a:hlink>
        <a:srgbClr val="0000FF"/>
      </a:hlink>
      <a:folHlink>
        <a:srgbClr val="FF00FF"/>
      </a:folHlink>
    </a:clrScheme>
    <a:fontScheme name="360 Huntingt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60 Huntingt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2824</Words>
  <Application>Microsoft Macintosh PowerPoint</Application>
  <PresentationFormat>Widescreen</PresentationFormat>
  <Paragraphs>236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Arial Black</vt:lpstr>
      <vt:lpstr>Calibri</vt:lpstr>
      <vt:lpstr>360 Huntington</vt:lpstr>
      <vt:lpstr>PowerPoint Presentation</vt:lpstr>
      <vt:lpstr>Disclosure Statement </vt:lpstr>
      <vt:lpstr>Contents</vt:lpstr>
      <vt:lpstr>Business Overview</vt:lpstr>
      <vt:lpstr>Small Modular Reactors: NuScale’s Core Innovation</vt:lpstr>
      <vt:lpstr>Strategic Portfolio Fortification</vt:lpstr>
      <vt:lpstr>Industry Overview</vt:lpstr>
      <vt:lpstr>SMR’s Position in Market</vt:lpstr>
      <vt:lpstr>PowerPoint Presentation</vt:lpstr>
      <vt:lpstr>Investment Thesis </vt:lpstr>
      <vt:lpstr>Catalysts</vt:lpstr>
      <vt:lpstr>Regulatory &amp; Technical Milestones</vt:lpstr>
      <vt:lpstr>Commercial Traction &amp; Revenue Visibility</vt:lpstr>
      <vt:lpstr>Government Support &amp; Funding Acceleration</vt:lpstr>
      <vt:lpstr>PowerPoint Presentation</vt:lpstr>
      <vt:lpstr>PowerPoint Presentation</vt:lpstr>
      <vt:lpstr>Porter’s Five Forces Analysis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Prachi Sanjay Gosalia</dc:creator>
  <cp:lastModifiedBy>Ronith Rajesh Reddy</cp:lastModifiedBy>
  <cp:revision>384</cp:revision>
  <dcterms:modified xsi:type="dcterms:W3CDTF">2025-10-21T07:32:55Z</dcterms:modified>
</cp:coreProperties>
</file>